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09" r:id="rId3"/>
    <p:sldId id="419" r:id="rId4"/>
    <p:sldId id="420" r:id="rId5"/>
    <p:sldId id="421" r:id="rId6"/>
    <p:sldId id="303" r:id="rId7"/>
    <p:sldId id="407" r:id="rId8"/>
    <p:sldId id="307" r:id="rId9"/>
    <p:sldId id="408" r:id="rId10"/>
    <p:sldId id="409" r:id="rId11"/>
    <p:sldId id="410" r:id="rId12"/>
    <p:sldId id="415" r:id="rId13"/>
    <p:sldId id="422" r:id="rId14"/>
    <p:sldId id="417" r:id="rId15"/>
    <p:sldId id="423" r:id="rId16"/>
    <p:sldId id="424" r:id="rId17"/>
    <p:sldId id="425" r:id="rId18"/>
    <p:sldId id="426" r:id="rId19"/>
    <p:sldId id="427" r:id="rId20"/>
    <p:sldId id="428" r:id="rId21"/>
    <p:sldId id="429" r:id="rId22"/>
    <p:sldId id="430" r:id="rId23"/>
    <p:sldId id="431" r:id="rId24"/>
    <p:sldId id="432" r:id="rId25"/>
    <p:sldId id="418" r:id="rId26"/>
    <p:sldId id="411" r:id="rId27"/>
    <p:sldId id="412" r:id="rId28"/>
    <p:sldId id="413" r:id="rId29"/>
    <p:sldId id="416" r:id="rId30"/>
    <p:sldId id="414" r:id="rId31"/>
    <p:sldId id="433" r:id="rId32"/>
    <p:sldId id="435" r:id="rId33"/>
    <p:sldId id="440" r:id="rId34"/>
    <p:sldId id="434" r:id="rId35"/>
    <p:sldId id="436" r:id="rId36"/>
    <p:sldId id="437" r:id="rId37"/>
    <p:sldId id="438" r:id="rId38"/>
    <p:sldId id="439" r:id="rId39"/>
    <p:sldId id="442" r:id="rId40"/>
    <p:sldId id="441" r:id="rId41"/>
    <p:sldId id="443" r:id="rId42"/>
    <p:sldId id="444" r:id="rId43"/>
    <p:sldId id="445" r:id="rId44"/>
    <p:sldId id="446" r:id="rId45"/>
    <p:sldId id="447" r:id="rId46"/>
    <p:sldId id="448" r:id="rId47"/>
    <p:sldId id="449" r:id="rId48"/>
    <p:sldId id="450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D7FF"/>
    <a:srgbClr val="FFFBB2"/>
    <a:srgbClr val="EBFEFF"/>
    <a:srgbClr val="F6E7A2"/>
    <a:srgbClr val="0797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56"/>
    <p:restoredTop sz="93666"/>
  </p:normalViewPr>
  <p:slideViewPr>
    <p:cSldViewPr snapToGrid="0" snapToObjects="1">
      <p:cViewPr varScale="1">
        <p:scale>
          <a:sx n="56" d="100"/>
          <a:sy n="56" d="100"/>
        </p:scale>
        <p:origin x="208" y="1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5/6/20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5/6/20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5/6/20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5/6/20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5/6/20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5/6/20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5/6/20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5/6/20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5/6/20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5/6/20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5/6/20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5/6/20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5/6/20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5/6/20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5/6/20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5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5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5" Type="http://schemas.openxmlformats.org/officeDocument/2006/relationships/image" Target="../media/image19.tiff"/><Relationship Id="rId6" Type="http://schemas.openxmlformats.org/officeDocument/2006/relationships/image" Target="../media/image20.tiff"/><Relationship Id="rId7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jpg"/><Relationship Id="rId5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tiff"/><Relationship Id="rId5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4" Type="http://schemas.openxmlformats.org/officeDocument/2006/relationships/image" Target="../media/image32.jpg"/><Relationship Id="rId5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4358" y="1024770"/>
            <a:ext cx="10572000" cy="2971051"/>
          </a:xfrm>
        </p:spPr>
        <p:txBody>
          <a:bodyPr/>
          <a:lstStyle/>
          <a:p>
            <a:r>
              <a:rPr lang="en-US" dirty="0" smtClean="0">
                <a:solidFill>
                  <a:srgbClr val="FFFBB2"/>
                </a:solidFill>
              </a:rPr>
              <a:t>Dealing with Loss and Disappointment: If You Suspend Your 2020 Season</a:t>
            </a:r>
            <a:endParaRPr lang="en-US" dirty="0">
              <a:solidFill>
                <a:srgbClr val="FFFBB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670774"/>
          </a:xfrm>
        </p:spPr>
        <p:txBody>
          <a:bodyPr/>
          <a:lstStyle/>
          <a:p>
            <a:r>
              <a:rPr lang="en-US" sz="2200" b="1" dirty="0" smtClean="0">
                <a:solidFill>
                  <a:srgbClr val="FFFBB2"/>
                </a:solidFill>
              </a:rPr>
              <a:t>	</a:t>
            </a:r>
            <a:r>
              <a:rPr lang="en-US" sz="2200" b="1" dirty="0">
                <a:solidFill>
                  <a:srgbClr val="FFFBB2"/>
                </a:solidFill>
              </a:rPr>
              <a:t>	</a:t>
            </a:r>
            <a:r>
              <a:rPr lang="en-US" sz="2200" b="1" dirty="0" smtClean="0">
                <a:solidFill>
                  <a:srgbClr val="FFFBB2"/>
                </a:solidFill>
              </a:rPr>
              <a:t>														</a:t>
            </a:r>
            <a:r>
              <a:rPr lang="en-US" sz="2000" b="1" dirty="0" smtClean="0"/>
              <a:t>with Bob Ditter May 2020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46875" y="-19837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875" y="4319907"/>
            <a:ext cx="3662391" cy="227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BB2"/>
                </a:solidFill>
              </a:rPr>
              <a:t>Thank You for the Opportunity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T</a:t>
            </a:r>
            <a:r>
              <a:rPr lang="en-US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he opportunity I would have preferred</a:t>
            </a:r>
            <a:r>
              <a:rPr lang="mr-IN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…</a:t>
            </a:r>
            <a:endParaRPr lang="en-US" sz="36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Would be to be standing in your </a:t>
            </a:r>
            <a:r>
              <a:rPr lang="en-US" sz="3600" b="1" dirty="0" smtClean="0">
                <a:solidFill>
                  <a:srgbClr val="EBFEFF"/>
                </a:solidFill>
              </a:rPr>
              <a:t>presence</a:t>
            </a:r>
          </a:p>
          <a:p>
            <a:pPr marL="0" indent="0" algn="ctr">
              <a:buNone/>
            </a:pPr>
            <a:endParaRPr lang="en-US" sz="36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36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914" y="3941098"/>
            <a:ext cx="2475991" cy="2459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556" y="4641930"/>
            <a:ext cx="1322287" cy="14692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5549" y="4062861"/>
            <a:ext cx="2882900" cy="224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1047" y="4320049"/>
            <a:ext cx="27432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43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FBB2"/>
                </a:solidFill>
              </a:rPr>
              <a:t>The “Absence of Presence”</a:t>
            </a:r>
            <a:endParaRPr lang="en-US" dirty="0">
              <a:solidFill>
                <a:srgbClr val="FFFBB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That lack of being in one another’s </a:t>
            </a:r>
            <a:r>
              <a:rPr lang="en-US" sz="3200" b="1" dirty="0" smtClean="0">
                <a:solidFill>
                  <a:srgbClr val="EBFEFF"/>
                </a:solidFill>
              </a:rPr>
              <a:t>presence</a:t>
            </a: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</a:t>
            </a:r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where we sense each other’s </a:t>
            </a:r>
            <a:r>
              <a:rPr lang="en-US" sz="3200" b="1" dirty="0" smtClean="0">
                <a:solidFill>
                  <a:srgbClr val="FFFBB2"/>
                </a:solidFill>
              </a:rPr>
              <a:t>vitality, </a:t>
            </a:r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is what we all miss!</a:t>
            </a:r>
            <a:endParaRPr lang="en-US" sz="3200" b="1" dirty="0" smtClean="0">
              <a:solidFill>
                <a:srgbClr val="FFFBB2"/>
              </a:solidFill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I</a:t>
            </a:r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 </a:t>
            </a: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is in one another’s presence that the</a:t>
            </a:r>
          </a:p>
          <a:p>
            <a:pPr marL="0" indent="0" algn="ctr">
              <a:buNone/>
            </a:pPr>
            <a:r>
              <a:rPr lang="en-US" sz="3200" b="1" dirty="0" smtClean="0">
                <a:solidFill>
                  <a:srgbClr val="FFFBB2"/>
                </a:solidFill>
              </a:rPr>
              <a:t>magic</a:t>
            </a:r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of </a:t>
            </a:r>
            <a:r>
              <a:rPr lang="en-US" sz="3200" b="1" dirty="0" smtClean="0">
                <a:solidFill>
                  <a:srgbClr val="EBFEFF"/>
                </a:solidFill>
              </a:rPr>
              <a:t>camp</a:t>
            </a:r>
            <a:r>
              <a:rPr lang="en-US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(all relationships) </a:t>
            </a:r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happens!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6152" y="4628982"/>
            <a:ext cx="2012950" cy="20411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714" y="5272495"/>
            <a:ext cx="1928281" cy="13664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818" y="5308368"/>
            <a:ext cx="2418080" cy="13617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7811" y="5306497"/>
            <a:ext cx="1868813" cy="135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4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FBB2"/>
                </a:solidFill>
              </a:rPr>
              <a:t>The Opportunity We Have</a:t>
            </a:r>
            <a:endParaRPr lang="en-US" dirty="0">
              <a:solidFill>
                <a:srgbClr val="FFFBB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1869588"/>
            <a:ext cx="10122160" cy="4226412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endParaRPr lang="en-US" sz="32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36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36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36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36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90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 say this for three reasons:</a:t>
            </a:r>
          </a:p>
          <a:p>
            <a:pPr marL="914400" indent="-914400">
              <a:buClr>
                <a:srgbClr val="FFC000"/>
              </a:buClr>
              <a:buFont typeface="+mj-lt"/>
              <a:buAutoNum type="arabicParenR"/>
            </a:pPr>
            <a:r>
              <a:rPr lang="en-US" sz="7000" b="1" dirty="0">
                <a:solidFill>
                  <a:srgbClr val="EBFEFF"/>
                </a:solidFill>
              </a:rPr>
              <a:t>To make an important point about how to </a:t>
            </a:r>
            <a:r>
              <a:rPr lang="en-US" sz="7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communicate more deeply and </a:t>
            </a:r>
            <a:r>
              <a:rPr lang="en-US" sz="7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effectively→ to share apart of yourself</a:t>
            </a:r>
          </a:p>
          <a:p>
            <a:pPr marL="914400" indent="-914400">
              <a:buClr>
                <a:srgbClr val="FFC000"/>
              </a:buClr>
              <a:buFont typeface="+mj-lt"/>
              <a:buAutoNum type="arabicParenR"/>
            </a:pPr>
            <a:r>
              <a:rPr lang="en-US" sz="7000" b="1" dirty="0" smtClean="0">
                <a:solidFill>
                  <a:srgbClr val="EBFEFF"/>
                </a:solidFill>
              </a:rPr>
              <a:t>To draw a comparison to what campers are dreaming of </a:t>
            </a:r>
            <a:r>
              <a:rPr lang="en-US" sz="7000" b="1" i="1" dirty="0" smtClean="0">
                <a:solidFill>
                  <a:srgbClr val="EBFEFF"/>
                </a:solidFill>
              </a:rPr>
              <a:t>right now</a:t>
            </a:r>
            <a:r>
              <a:rPr lang="en-US" sz="7000" b="1" dirty="0" smtClean="0">
                <a:solidFill>
                  <a:srgbClr val="EBFEFF"/>
                </a:solidFill>
              </a:rPr>
              <a:t> </a:t>
            </a:r>
            <a:r>
              <a:rPr lang="en-US" sz="6200" b="1" dirty="0" smtClean="0">
                <a:solidFill>
                  <a:srgbClr val="EBFEFF"/>
                </a:solidFill>
              </a:rPr>
              <a:t>(which you will need to </a:t>
            </a:r>
            <a:r>
              <a:rPr lang="en-US" sz="6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acknowledge</a:t>
            </a:r>
            <a:r>
              <a:rPr lang="en-US" sz="6200" b="1" dirty="0" smtClean="0">
                <a:solidFill>
                  <a:srgbClr val="EBFEFF"/>
                </a:solidFill>
              </a:rPr>
              <a:t> in order to be heard!)</a:t>
            </a:r>
          </a:p>
          <a:p>
            <a:pPr marL="914400" indent="-914400">
              <a:buClr>
                <a:srgbClr val="FFC000"/>
              </a:buClr>
              <a:buFont typeface="+mj-lt"/>
              <a:buAutoNum type="arabicParenR"/>
            </a:pPr>
            <a:r>
              <a:rPr lang="en-US" sz="6600" b="1" dirty="0">
                <a:solidFill>
                  <a:srgbClr val="EBFEFF"/>
                </a:solidFill>
              </a:rPr>
              <a:t>To emphasize that even though </a:t>
            </a:r>
            <a:r>
              <a:rPr lang="en-US" sz="6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the opportunity we have is not the opportunity we want, </a:t>
            </a:r>
            <a:r>
              <a:rPr lang="en-US" sz="6600" b="1" dirty="0">
                <a:solidFill>
                  <a:srgbClr val="EBFEFF"/>
                </a:solidFill>
              </a:rPr>
              <a:t>it is still the opportunity we have!</a:t>
            </a:r>
            <a:endParaRPr lang="en-US" sz="6200" b="1" dirty="0" smtClean="0">
              <a:solidFill>
                <a:srgbClr val="EBFEFF"/>
              </a:solidFill>
            </a:endParaRPr>
          </a:p>
          <a:p>
            <a:pPr marL="914400" indent="-914400">
              <a:buClr>
                <a:srgbClr val="FFC000"/>
              </a:buClr>
              <a:buFont typeface="+mj-lt"/>
              <a:buAutoNum type="arabicParenR"/>
            </a:pPr>
            <a:endParaRPr lang="en-US" sz="3600" b="1" i="1" dirty="0">
              <a:solidFill>
                <a:srgbClr val="EBFEFF"/>
              </a:solidFill>
            </a:endParaRPr>
          </a:p>
          <a:p>
            <a:pPr marL="914400" indent="-914400">
              <a:buClr>
                <a:srgbClr val="FFC000"/>
              </a:buClr>
              <a:buFont typeface="+mj-lt"/>
              <a:buAutoNum type="arabicParenR"/>
            </a:pPr>
            <a:endParaRPr lang="en-US" sz="3600" b="1" i="1" dirty="0" smtClean="0">
              <a:solidFill>
                <a:srgbClr val="EBFEFF"/>
              </a:solidFill>
            </a:endParaRPr>
          </a:p>
          <a:p>
            <a:pPr marL="914400" indent="-914400">
              <a:buClr>
                <a:srgbClr val="FFC000"/>
              </a:buClr>
              <a:buFont typeface="+mj-lt"/>
              <a:buAutoNum type="arabicParenR"/>
            </a:pPr>
            <a:endParaRPr lang="en-US" sz="3600" b="1" i="1" dirty="0" smtClean="0">
              <a:solidFill>
                <a:srgbClr val="EBFEFF"/>
              </a:solidFill>
            </a:endParaRPr>
          </a:p>
          <a:p>
            <a:pPr marL="914400" indent="-914400">
              <a:buClr>
                <a:srgbClr val="FFC000"/>
              </a:buClr>
              <a:buFont typeface="+mj-lt"/>
              <a:buAutoNum type="arabicParenR"/>
            </a:pPr>
            <a:endParaRPr lang="en-US" sz="51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742950" indent="-742950" algn="ctr">
              <a:buAutoNum type="arabicParenR"/>
            </a:pPr>
            <a:endParaRPr lang="en-US" sz="5100" b="1" dirty="0" smtClean="0">
              <a:solidFill>
                <a:srgbClr val="FFFB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52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612203"/>
            <a:ext cx="10571998" cy="970450"/>
          </a:xfrm>
        </p:spPr>
        <p:txBody>
          <a:bodyPr/>
          <a:lstStyle/>
          <a:p>
            <a:pPr algn="ctr"/>
            <a:r>
              <a:rPr lang="en-US" sz="3800" dirty="0" smtClean="0">
                <a:solidFill>
                  <a:srgbClr val="FFFBB2"/>
                </a:solidFill>
              </a:rPr>
              <a:t>To Communicate More Deeply &amp; Effectively</a:t>
            </a:r>
            <a:endParaRPr lang="en-US" sz="3800" dirty="0">
              <a:solidFill>
                <a:srgbClr val="FFFBB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1097428"/>
            <a:ext cx="10571998" cy="55065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2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36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36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Always start by acknowledging what people are experiencing.</a:t>
            </a:r>
          </a:p>
          <a:p>
            <a:pPr marL="0" indent="0" algn="ctr">
              <a:buNone/>
            </a:pPr>
            <a:r>
              <a:rPr lang="en-US" sz="3200" b="1" dirty="0" smtClean="0">
                <a:solidFill>
                  <a:srgbClr val="FFFBB2"/>
                </a:solidFill>
              </a:rPr>
              <a:t>This is the reality of their inner world.</a:t>
            </a:r>
          </a:p>
          <a:p>
            <a:pPr marL="0" indent="0" algn="ctr">
              <a:buNone/>
            </a:pPr>
            <a:r>
              <a:rPr lang="en-US" sz="3200" b="1" dirty="0" smtClean="0">
                <a:solidFill>
                  <a:srgbClr val="EBFEFF"/>
                </a:solidFill>
              </a:rPr>
              <a:t>It is what I mean by “connect before you redirect!”</a:t>
            </a:r>
          </a:p>
          <a:p>
            <a:pPr marL="0" indent="0" algn="ctr">
              <a:buNone/>
            </a:pPr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It is how we </a:t>
            </a:r>
            <a:r>
              <a:rPr lang="en-US" sz="3200" b="1" dirty="0" smtClean="0">
                <a:solidFill>
                  <a:srgbClr val="FFFBB2"/>
                </a:solidFill>
              </a:rPr>
              <a:t>validate</a:t>
            </a:r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others: to have them </a:t>
            </a:r>
            <a:r>
              <a:rPr lang="en-US" sz="3200" b="1" i="1" dirty="0" smtClean="0">
                <a:solidFill>
                  <a:srgbClr val="EBFEFF"/>
                </a:solidFill>
              </a:rPr>
              <a:t>feel heard</a:t>
            </a:r>
            <a:endParaRPr lang="en-US" sz="3200" b="1" dirty="0" smtClean="0">
              <a:solidFill>
                <a:srgbClr val="EBFEFF"/>
              </a:solidFill>
            </a:endParaRPr>
          </a:p>
          <a:p>
            <a:pPr marL="0" indent="0" algn="ctr">
              <a:buNone/>
            </a:pPr>
            <a:endParaRPr lang="en-US" sz="3600" b="1" dirty="0" smtClean="0">
              <a:solidFill>
                <a:srgbClr val="EBFEFF"/>
              </a:solidFill>
            </a:endParaRPr>
          </a:p>
          <a:p>
            <a:pPr marL="0" indent="0" algn="ctr">
              <a:buNone/>
            </a:pPr>
            <a:endParaRPr lang="en-US" sz="3600" b="1" dirty="0">
              <a:solidFill>
                <a:srgbClr val="EB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34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612203"/>
            <a:ext cx="10571998" cy="970450"/>
          </a:xfrm>
        </p:spPr>
        <p:txBody>
          <a:bodyPr/>
          <a:lstStyle/>
          <a:p>
            <a:pPr algn="ctr"/>
            <a:r>
              <a:rPr lang="en-US" sz="3800" dirty="0" smtClean="0">
                <a:solidFill>
                  <a:srgbClr val="FFFBB2"/>
                </a:solidFill>
              </a:rPr>
              <a:t>To Communicate More Deeply &amp; Effectively</a:t>
            </a:r>
            <a:endParaRPr lang="en-US" sz="3800" dirty="0">
              <a:solidFill>
                <a:srgbClr val="FFFBB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1097428"/>
            <a:ext cx="10571998" cy="55065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2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36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36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Another person more famous than I has called it the </a:t>
            </a:r>
            <a:r>
              <a:rPr lang="en-US" sz="3600" b="1" dirty="0" smtClean="0">
                <a:solidFill>
                  <a:srgbClr val="FFFBB2"/>
                </a:solidFill>
              </a:rPr>
              <a:t>“charity”</a:t>
            </a:r>
            <a:r>
              <a:rPr lang="en-US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part of effective communication.</a:t>
            </a:r>
          </a:p>
          <a:p>
            <a:pPr marL="0" indent="0" algn="ctr">
              <a:buNone/>
            </a:pPr>
            <a:endParaRPr lang="en-US" sz="36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Allow me to explain</a:t>
            </a:r>
            <a:r>
              <a:rPr lang="mr-IN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…</a:t>
            </a:r>
            <a:endParaRPr lang="en-US" sz="3600" b="1" dirty="0" smtClean="0">
              <a:solidFill>
                <a:srgbClr val="EBFEFF"/>
              </a:solidFill>
            </a:endParaRPr>
          </a:p>
          <a:p>
            <a:pPr marL="0" indent="0" algn="ctr">
              <a:buNone/>
            </a:pPr>
            <a:endParaRPr lang="en-US" sz="3600" b="1" dirty="0" smtClean="0">
              <a:solidFill>
                <a:srgbClr val="EBFEFF"/>
              </a:solidFill>
            </a:endParaRPr>
          </a:p>
          <a:p>
            <a:pPr marL="0" indent="0" algn="ctr">
              <a:buNone/>
            </a:pPr>
            <a:endParaRPr lang="en-US" sz="3600" b="1" dirty="0">
              <a:solidFill>
                <a:srgbClr val="EB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59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>
                <a:solidFill>
                  <a:srgbClr val="FFFBB2"/>
                </a:solidFill>
              </a:rPr>
              <a:t>A Brief Story</a:t>
            </a:r>
            <a:endParaRPr lang="en-US" sz="4800" dirty="0">
              <a:solidFill>
                <a:srgbClr val="FFFBB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81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>
                <a:solidFill>
                  <a:srgbClr val="FFFBB2"/>
                </a:solidFill>
              </a:rPr>
              <a:t>A Brief Story</a:t>
            </a:r>
            <a:endParaRPr lang="en-US" sz="4800" dirty="0">
              <a:solidFill>
                <a:srgbClr val="FFFBB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202" y="1572046"/>
            <a:ext cx="8792009" cy="470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3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>
                <a:solidFill>
                  <a:srgbClr val="FFFBB2"/>
                </a:solidFill>
              </a:rPr>
              <a:t>A Brief Story</a:t>
            </a:r>
            <a:endParaRPr lang="en-US" sz="4800" dirty="0">
              <a:solidFill>
                <a:srgbClr val="FFFBB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274" y="1606550"/>
            <a:ext cx="7878086" cy="497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9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>
                <a:solidFill>
                  <a:srgbClr val="FFFBB2"/>
                </a:solidFill>
              </a:rPr>
              <a:t>A Brief Story</a:t>
            </a:r>
            <a:endParaRPr lang="en-US" sz="4800" dirty="0">
              <a:solidFill>
                <a:srgbClr val="FFFBB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424" y="4218024"/>
            <a:ext cx="10554574" cy="36365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Ted Sorenson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424" y="1417638"/>
            <a:ext cx="3066568" cy="426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4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>
                <a:solidFill>
                  <a:srgbClr val="FFFBB2"/>
                </a:solidFill>
              </a:rPr>
              <a:t>A Brief Story</a:t>
            </a:r>
            <a:endParaRPr lang="en-US" sz="4800" dirty="0">
              <a:solidFill>
                <a:srgbClr val="FFFBB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424" y="4218024"/>
            <a:ext cx="10554574" cy="36365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Ted Sorenson									President John F Kennedy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424" y="1417638"/>
            <a:ext cx="3066568" cy="42636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400" y="1417638"/>
            <a:ext cx="4394466" cy="426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4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FBB2"/>
                </a:solidFill>
              </a:rPr>
              <a:t>A Few Brief Words Before We Get Started</a:t>
            </a:r>
            <a:endParaRPr lang="en-US" dirty="0">
              <a:solidFill>
                <a:srgbClr val="FFFBB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2243802"/>
            <a:ext cx="10554574" cy="363651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My intention with these two webinars is to help you think ahead about how you can best deal with whatever you eventually decide about camp for this summer</a:t>
            </a:r>
          </a:p>
          <a:p>
            <a:pPr marL="0" indent="0" algn="ctr">
              <a:buNone/>
            </a:pPr>
            <a:r>
              <a:rPr lang="en-US" sz="2800" b="1" dirty="0" smtClean="0">
                <a:solidFill>
                  <a:srgbClr val="FFFBB2"/>
                </a:solidFill>
              </a:rPr>
              <a:t> I am not here to try and influence your decision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Every camp </a:t>
            </a:r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must 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make </a:t>
            </a:r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their own 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decision using </a:t>
            </a:r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the </a:t>
            </a:r>
            <a:r>
              <a:rPr lang="en-US" sz="2800" b="1" dirty="0" smtClean="0">
                <a:solidFill>
                  <a:srgbClr val="EBFEFF"/>
                </a:solidFill>
              </a:rPr>
              <a:t>best </a:t>
            </a:r>
            <a:r>
              <a:rPr lang="en-US" sz="2800" b="1" dirty="0">
                <a:solidFill>
                  <a:srgbClr val="EBFEFF"/>
                </a:solidFill>
              </a:rPr>
              <a:t>available </a:t>
            </a:r>
            <a:r>
              <a:rPr lang="en-US" sz="2800" b="1" dirty="0" smtClean="0">
                <a:solidFill>
                  <a:srgbClr val="EBFEFF"/>
                </a:solidFill>
              </a:rPr>
              <a:t>information </a:t>
            </a:r>
            <a:r>
              <a:rPr lang="en-US" sz="2800" b="1" dirty="0">
                <a:solidFill>
                  <a:srgbClr val="EBFEFF"/>
                </a:solidFill>
              </a:rPr>
              <a:t>at the time </a:t>
            </a:r>
            <a:endParaRPr lang="en-US" sz="2800" b="1" dirty="0" smtClean="0">
              <a:solidFill>
                <a:srgbClr val="EBFEFF"/>
              </a:solidFill>
            </a:endParaRPr>
          </a:p>
          <a:p>
            <a:pPr marL="0" indent="0" algn="ctr">
              <a:buNone/>
            </a:pPr>
            <a:r>
              <a:rPr lang="en-US" sz="2800" b="1" dirty="0" smtClean="0">
                <a:solidFill>
                  <a:srgbClr val="FFFBB2"/>
                </a:solidFill>
              </a:rPr>
              <a:t>There is some “chatter” out there about how individual camps are looking at their options. </a:t>
            </a:r>
            <a:r>
              <a:rPr lang="en-US" sz="2800" b="1" dirty="0" smtClean="0">
                <a:solidFill>
                  <a:srgbClr val="EBFEFF"/>
                </a:solidFill>
              </a:rPr>
              <a:t>I’d like to address that briefly.</a:t>
            </a:r>
            <a:endParaRPr lang="en-US" sz="2800" b="1" dirty="0" smtClean="0">
              <a:solidFill>
                <a:srgbClr val="FFFB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97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>
                <a:solidFill>
                  <a:srgbClr val="FFFBB2"/>
                </a:solidFill>
              </a:rPr>
              <a:t>A Brief Story</a:t>
            </a:r>
            <a:endParaRPr lang="en-US" sz="4800" dirty="0">
              <a:solidFill>
                <a:srgbClr val="FFFBB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424" y="2044805"/>
            <a:ext cx="10554574" cy="36365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										</a:t>
            </a:r>
            <a:r>
              <a:rPr lang="en-US" sz="4200" b="1" dirty="0" smtClean="0"/>
              <a:t>Charity</a:t>
            </a:r>
          </a:p>
          <a:p>
            <a:pPr marL="0" indent="0">
              <a:buNone/>
            </a:pPr>
            <a:r>
              <a:rPr lang="en-US" sz="2800" b="1" dirty="0" smtClean="0"/>
              <a:t>										</a:t>
            </a:r>
            <a:r>
              <a:rPr lang="en-US" sz="4200" b="1" dirty="0" smtClean="0"/>
              <a:t>Clarity</a:t>
            </a:r>
          </a:p>
          <a:p>
            <a:pPr marL="0" indent="0">
              <a:buNone/>
            </a:pPr>
            <a:r>
              <a:rPr lang="en-US" sz="4200" b="1" dirty="0" smtClean="0"/>
              <a:t>										Brevity</a:t>
            </a:r>
          </a:p>
          <a:p>
            <a:pPr marL="0" indent="0">
              <a:buNone/>
            </a:pPr>
            <a:r>
              <a:rPr lang="en-US" sz="4200" b="1" dirty="0" smtClean="0"/>
              <a:t>										Levity</a:t>
            </a:r>
            <a:r>
              <a:rPr lang="en-US" sz="2800" b="1" dirty="0" smtClean="0"/>
              <a:t> 								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424" y="1417638"/>
            <a:ext cx="3066568" cy="426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3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>
                <a:solidFill>
                  <a:srgbClr val="FFFBB2"/>
                </a:solidFill>
              </a:rPr>
              <a:t>A Brief Story</a:t>
            </a:r>
            <a:endParaRPr lang="en-US" sz="4800" dirty="0">
              <a:solidFill>
                <a:srgbClr val="FFFBB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424" y="2077161"/>
            <a:ext cx="10554574" cy="36365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										</a:t>
            </a:r>
            <a:r>
              <a:rPr lang="en-US" sz="4200" b="1" dirty="0" smtClean="0">
                <a:solidFill>
                  <a:srgbClr val="FFFBB2"/>
                </a:solidFill>
              </a:rPr>
              <a:t>Charity</a:t>
            </a:r>
          </a:p>
          <a:p>
            <a:pPr marL="0" indent="0">
              <a:buNone/>
            </a:pPr>
            <a:r>
              <a:rPr lang="en-US" sz="2800" b="1" dirty="0" smtClean="0"/>
              <a:t>							Be charitable to your audience.</a:t>
            </a:r>
          </a:p>
          <a:p>
            <a:pPr marL="0" indent="0">
              <a:buNone/>
            </a:pPr>
            <a:r>
              <a:rPr lang="en-US" sz="2800" b="1" dirty="0"/>
              <a:t>	</a:t>
            </a:r>
            <a:r>
              <a:rPr lang="en-US" sz="2800" b="1" dirty="0" smtClean="0"/>
              <a:t>						Acknowledge their good works, their 								mission, their passion, their reality.</a:t>
            </a:r>
          </a:p>
          <a:p>
            <a:pPr marL="0" indent="0">
              <a:buNone/>
            </a:pPr>
            <a:r>
              <a:rPr lang="en-US" sz="2800" b="1" dirty="0"/>
              <a:t>	</a:t>
            </a:r>
            <a:r>
              <a:rPr lang="en-US" sz="2800" b="1" dirty="0" smtClean="0"/>
              <a:t>						In other words, </a:t>
            </a:r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connect</a:t>
            </a:r>
            <a:r>
              <a:rPr lang="en-US" sz="2800" b="1" dirty="0" smtClean="0"/>
              <a:t> with them first!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424" y="1417638"/>
            <a:ext cx="3066568" cy="426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424" y="2044805"/>
            <a:ext cx="10554574" cy="36365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										</a:t>
            </a:r>
            <a:r>
              <a:rPr lang="en-US" sz="4200" b="1" dirty="0" smtClean="0">
                <a:solidFill>
                  <a:srgbClr val="FFFBB2"/>
                </a:solidFill>
              </a:rPr>
              <a:t>Clarity</a:t>
            </a:r>
          </a:p>
          <a:p>
            <a:pPr marL="0" indent="0">
              <a:buNone/>
            </a:pPr>
            <a:r>
              <a:rPr lang="en-US" sz="2800" b="1" dirty="0" smtClean="0"/>
              <a:t>								</a:t>
            </a:r>
            <a:r>
              <a:rPr lang="en-US" sz="2800" b="1" dirty="0"/>
              <a:t>Be clear. You want to have an impact,</a:t>
            </a:r>
          </a:p>
          <a:p>
            <a:pPr marL="0" indent="0">
              <a:buNone/>
            </a:pPr>
            <a:r>
              <a:rPr lang="en-US" sz="2800" b="1" dirty="0"/>
              <a:t>							not just make people feel good. Making 							strong points can move an audience to 							</a:t>
            </a:r>
            <a:r>
              <a:rPr lang="en-US" sz="2800" b="1" dirty="0" smtClean="0"/>
              <a:t>action, </a:t>
            </a:r>
            <a:r>
              <a:rPr lang="en-US" sz="2800" b="1" dirty="0"/>
              <a:t>give them </a:t>
            </a:r>
            <a:r>
              <a:rPr lang="en-US" sz="2800" b="1" dirty="0" smtClean="0"/>
              <a:t>direction</a:t>
            </a:r>
            <a:r>
              <a:rPr lang="en-US" sz="2800" b="1" dirty="0"/>
              <a:t> </a:t>
            </a:r>
            <a:r>
              <a:rPr lang="en-US" sz="2800" b="1" dirty="0" smtClean="0"/>
              <a:t>&amp; energize!</a:t>
            </a:r>
            <a:endParaRPr lang="en-US" sz="2800" b="1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>
                <a:solidFill>
                  <a:srgbClr val="FFFBB2"/>
                </a:solidFill>
              </a:rPr>
              <a:t>A Brief Story</a:t>
            </a:r>
            <a:endParaRPr lang="en-US" sz="4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424" y="1417638"/>
            <a:ext cx="3066568" cy="426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2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424" y="2044805"/>
            <a:ext cx="10554574" cy="36365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										</a:t>
            </a:r>
            <a:r>
              <a:rPr lang="en-US" sz="4200" b="1" dirty="0" smtClean="0">
                <a:solidFill>
                  <a:srgbClr val="FFFBB2"/>
                </a:solidFill>
              </a:rPr>
              <a:t>Brevity</a:t>
            </a:r>
          </a:p>
          <a:p>
            <a:pPr marL="0" indent="0">
              <a:buNone/>
            </a:pPr>
            <a:r>
              <a:rPr lang="en-US" sz="2800" b="1" dirty="0" smtClean="0"/>
              <a:t>							Be brief. You don’t want to wear out your 							audience! Make a few points clearly and</a:t>
            </a:r>
          </a:p>
          <a:p>
            <a:pPr marL="0" indent="0">
              <a:buNone/>
            </a:pPr>
            <a:r>
              <a:rPr lang="en-US" sz="2800" b="1" dirty="0"/>
              <a:t>	</a:t>
            </a:r>
            <a:r>
              <a:rPr lang="en-US" sz="2800" b="1" dirty="0" smtClean="0"/>
              <a:t>						stop talking! Doing more than that takes 							away from the force of your talk.			</a:t>
            </a:r>
            <a:endParaRPr lang="en-US" sz="2800" b="1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>
                <a:solidFill>
                  <a:srgbClr val="FFFBB2"/>
                </a:solidFill>
              </a:rPr>
              <a:t>A Brief Story</a:t>
            </a:r>
            <a:endParaRPr lang="en-US" sz="4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424" y="1417638"/>
            <a:ext cx="3066568" cy="426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6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424" y="2044805"/>
            <a:ext cx="10554574" cy="36365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										</a:t>
            </a:r>
            <a:r>
              <a:rPr lang="en-US" sz="4200" b="1" dirty="0">
                <a:solidFill>
                  <a:srgbClr val="FFFBB2"/>
                </a:solidFill>
              </a:rPr>
              <a:t>L</a:t>
            </a:r>
            <a:r>
              <a:rPr lang="en-US" sz="4200" b="1" dirty="0" smtClean="0">
                <a:solidFill>
                  <a:srgbClr val="FFFBB2"/>
                </a:solidFill>
              </a:rPr>
              <a:t>evity</a:t>
            </a:r>
          </a:p>
          <a:p>
            <a:pPr marL="0" indent="0">
              <a:buNone/>
            </a:pPr>
            <a:r>
              <a:rPr lang="en-US" sz="2800" b="1" dirty="0" smtClean="0"/>
              <a:t>							Even difficult subjects can benefit from 								a sense of humor. </a:t>
            </a:r>
          </a:p>
          <a:p>
            <a:pPr marL="0" indent="0">
              <a:buNone/>
            </a:pPr>
            <a:r>
              <a:rPr lang="en-US" sz="2800" b="1" dirty="0" smtClean="0"/>
              <a:t>							Levity doesn’t always mean “funny.” </a:t>
            </a:r>
          </a:p>
          <a:p>
            <a:pPr marL="0" indent="0">
              <a:buNone/>
            </a:pPr>
            <a:r>
              <a:rPr lang="en-US" sz="2800" b="1" dirty="0"/>
              <a:t>	</a:t>
            </a:r>
            <a:r>
              <a:rPr lang="en-US" sz="2800" b="1" dirty="0" smtClean="0"/>
              <a:t>						It 	can mean giving people hope or 									courage as well.</a:t>
            </a:r>
            <a:endParaRPr lang="en-US" sz="2800" b="1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>
                <a:solidFill>
                  <a:srgbClr val="FFFBB2"/>
                </a:solidFill>
              </a:rPr>
              <a:t>A Brief Story</a:t>
            </a:r>
            <a:endParaRPr lang="en-US" sz="4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424" y="1417638"/>
            <a:ext cx="3066568" cy="426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4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612203"/>
            <a:ext cx="10571998" cy="970450"/>
          </a:xfrm>
        </p:spPr>
        <p:txBody>
          <a:bodyPr/>
          <a:lstStyle/>
          <a:p>
            <a:pPr algn="ctr"/>
            <a:r>
              <a:rPr lang="en-US" sz="3800" dirty="0" smtClean="0">
                <a:solidFill>
                  <a:srgbClr val="FFFBB2"/>
                </a:solidFill>
              </a:rPr>
              <a:t>To Communicate More Deeply &amp; Effectively</a:t>
            </a:r>
            <a:endParaRPr lang="en-US" sz="3800" dirty="0">
              <a:solidFill>
                <a:srgbClr val="FFFBB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1582653"/>
            <a:ext cx="10571998" cy="550657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US" sz="32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36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36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With regard to campers it would be important to acknowledge what  they might be going through:</a:t>
            </a:r>
          </a:p>
          <a:p>
            <a:pPr marL="0" indent="0" algn="ctr">
              <a:buNone/>
            </a:pPr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the loss of school</a:t>
            </a:r>
          </a:p>
          <a:p>
            <a:pPr marL="0" indent="0" algn="ctr">
              <a:buNone/>
            </a:pPr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not being with friends</a:t>
            </a:r>
          </a:p>
          <a:p>
            <a:pPr marL="0" indent="0" algn="ctr">
              <a:buNone/>
            </a:pPr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Maybe a parent who has lost a job or their business</a:t>
            </a:r>
          </a:p>
          <a:p>
            <a:pPr marL="0" indent="0" algn="ctr">
              <a:buNone/>
            </a:pPr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possibly having lost a grandparent to the virus, and</a:t>
            </a:r>
            <a:r>
              <a:rPr lang="mr-IN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…</a:t>
            </a:r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</a:p>
          <a:p>
            <a:pPr marL="0" indent="0" algn="ctr">
              <a:buNone/>
            </a:pPr>
            <a:r>
              <a:rPr lang="mr-IN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…</a:t>
            </a:r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their </a:t>
            </a:r>
            <a:r>
              <a:rPr lang="en-US" sz="3200" b="1" dirty="0" smtClean="0">
                <a:solidFill>
                  <a:srgbClr val="FFFBB2"/>
                </a:solidFill>
              </a:rPr>
              <a:t>wish to be at camp</a:t>
            </a:r>
            <a:r>
              <a:rPr lang="mr-IN" sz="3200" b="1" dirty="0" smtClean="0">
                <a:solidFill>
                  <a:srgbClr val="FFFBB2"/>
                </a:solidFill>
              </a:rPr>
              <a:t>…</a:t>
            </a:r>
            <a:endParaRPr lang="en-US" sz="3200" b="1" dirty="0" smtClean="0">
              <a:solidFill>
                <a:srgbClr val="FFFBB2"/>
              </a:solidFill>
            </a:endParaRPr>
          </a:p>
          <a:p>
            <a:pPr marL="0" indent="0" algn="ctr">
              <a:buNone/>
            </a:pPr>
            <a:endParaRPr lang="en-US" sz="3600" b="1" dirty="0">
              <a:solidFill>
                <a:srgbClr val="EBFEFF"/>
              </a:solidFill>
            </a:endParaRPr>
          </a:p>
          <a:p>
            <a:pPr marL="0" indent="0" algn="ctr">
              <a:buNone/>
            </a:pPr>
            <a:endParaRPr lang="en-US" sz="3600" b="1" dirty="0" smtClean="0">
              <a:solidFill>
                <a:srgbClr val="EBFEFF"/>
              </a:solidFill>
            </a:endParaRPr>
          </a:p>
          <a:p>
            <a:pPr marL="0" indent="0" algn="ctr">
              <a:buNone/>
            </a:pPr>
            <a:endParaRPr lang="en-US" sz="3600" b="1" dirty="0">
              <a:solidFill>
                <a:srgbClr val="EB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FBB2"/>
                </a:solidFill>
              </a:rPr>
              <a:t>The Same Opportunity Campers Want!</a:t>
            </a:r>
            <a:endParaRPr lang="en-US" dirty="0">
              <a:solidFill>
                <a:srgbClr val="FFFBB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2050837"/>
            <a:ext cx="10554574" cy="4807163"/>
          </a:xfrm>
        </p:spPr>
        <p:txBody>
          <a:bodyPr/>
          <a:lstStyle/>
          <a:p>
            <a:pPr marL="0" indent="0" algn="ctr">
              <a:buNone/>
            </a:pPr>
            <a:r>
              <a:rPr lang="mr-IN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…</a:t>
            </a:r>
            <a:r>
              <a:rPr lang="en-US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to build and be nurtured by friendships</a:t>
            </a:r>
            <a:r>
              <a:rPr lang="mr-IN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…</a:t>
            </a:r>
            <a:endParaRPr lang="en-US" sz="36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36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36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36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36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36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452" y="3150951"/>
            <a:ext cx="3711575" cy="24125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707" y="3249164"/>
            <a:ext cx="3528674" cy="23353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8949" y="5119455"/>
            <a:ext cx="3416300" cy="1447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838" y="4857410"/>
            <a:ext cx="3115659" cy="18061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822" y="2986740"/>
            <a:ext cx="3454630" cy="2067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6711" y="5024859"/>
            <a:ext cx="2653056" cy="163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9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FBB2"/>
                </a:solidFill>
              </a:rPr>
              <a:t>The Same Opportunity Campers Want!</a:t>
            </a:r>
            <a:endParaRPr lang="en-US" dirty="0">
              <a:solidFill>
                <a:srgbClr val="FFFBB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2050837"/>
            <a:ext cx="10554574" cy="4807163"/>
          </a:xfrm>
        </p:spPr>
        <p:txBody>
          <a:bodyPr/>
          <a:lstStyle/>
          <a:p>
            <a:pPr marL="0" indent="0" algn="ctr">
              <a:buNone/>
            </a:pPr>
            <a:r>
              <a:rPr lang="mr-IN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…</a:t>
            </a:r>
            <a:r>
              <a:rPr lang="en-US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to be in a community that supports you</a:t>
            </a:r>
            <a:r>
              <a:rPr lang="mr-IN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…</a:t>
            </a:r>
            <a:endParaRPr lang="en-US" sz="36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36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36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36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36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36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90" y="3111501"/>
            <a:ext cx="3643200" cy="2235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3111501"/>
            <a:ext cx="4736495" cy="2235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900" y="4283075"/>
            <a:ext cx="3530600" cy="2298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2644" y="4754584"/>
            <a:ext cx="2705706" cy="190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FBB2"/>
                </a:solidFill>
              </a:rPr>
              <a:t>The Same Opportunity Campers Want!</a:t>
            </a:r>
            <a:endParaRPr lang="en-US" dirty="0">
              <a:solidFill>
                <a:srgbClr val="FFFBB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2050837"/>
            <a:ext cx="10554574" cy="4807163"/>
          </a:xfrm>
        </p:spPr>
        <p:txBody>
          <a:bodyPr/>
          <a:lstStyle/>
          <a:p>
            <a:pPr marL="0" indent="0" algn="ctr">
              <a:buNone/>
            </a:pPr>
            <a:r>
              <a:rPr lang="mr-IN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…</a:t>
            </a:r>
            <a:r>
              <a:rPr lang="en-US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to be in the company of interesting, caring adults</a:t>
            </a:r>
            <a:r>
              <a:rPr lang="mr-IN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…</a:t>
            </a:r>
            <a:endParaRPr lang="en-US" sz="36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36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36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36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36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36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548" y="3008373"/>
            <a:ext cx="2447550" cy="22939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6435" y="3571876"/>
            <a:ext cx="3485565" cy="24574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272" y="3328153"/>
            <a:ext cx="4091735" cy="3273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561" y="5007941"/>
            <a:ext cx="4119284" cy="166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42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FBB2"/>
                </a:solidFill>
              </a:rPr>
              <a:t>The Same Opportunity Campers Want!</a:t>
            </a:r>
            <a:endParaRPr lang="en-US" dirty="0">
              <a:solidFill>
                <a:srgbClr val="FFFBB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2050837"/>
            <a:ext cx="10554574" cy="4807163"/>
          </a:xfrm>
        </p:spPr>
        <p:txBody>
          <a:bodyPr/>
          <a:lstStyle/>
          <a:p>
            <a:pPr marL="0" indent="0" algn="ctr">
              <a:buNone/>
            </a:pPr>
            <a:r>
              <a:rPr lang="mr-IN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…</a:t>
            </a:r>
            <a:r>
              <a:rPr lang="en-US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to get “lost in the flow” of camp moments</a:t>
            </a:r>
            <a:r>
              <a:rPr lang="mr-IN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…</a:t>
            </a:r>
            <a:endParaRPr lang="en-US" sz="36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36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36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36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36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36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90" y="3157736"/>
            <a:ext cx="3457753" cy="19327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575" y="3312161"/>
            <a:ext cx="2298767" cy="32819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598" y="2899814"/>
            <a:ext cx="2660678" cy="17737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904" y="3892407"/>
            <a:ext cx="2883298" cy="239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15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FBB2"/>
                </a:solidFill>
              </a:rPr>
              <a:t>A Few Brief Words Before We Get Started</a:t>
            </a:r>
            <a:endParaRPr lang="en-US" dirty="0">
              <a:solidFill>
                <a:srgbClr val="FFFBB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2243802"/>
            <a:ext cx="10554574" cy="3636511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EBFEFF"/>
                </a:solidFill>
              </a:rPr>
              <a:t>Whether to open or not is a huge decision that every owner/director </a:t>
            </a:r>
            <a:r>
              <a:rPr lang="en-US" sz="2800" b="1" dirty="0">
                <a:solidFill>
                  <a:srgbClr val="FFFBB2"/>
                </a:solidFill>
              </a:rPr>
              <a:t>must make for </a:t>
            </a:r>
            <a:r>
              <a:rPr lang="en-US" sz="2800" b="1" dirty="0" smtClean="0">
                <a:solidFill>
                  <a:srgbClr val="FFFBB2"/>
                </a:solidFill>
              </a:rPr>
              <a:t>themselves.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rgbClr val="EBFEFF"/>
                </a:solidFill>
              </a:rPr>
              <a:t>T</a:t>
            </a:r>
            <a:r>
              <a:rPr lang="en-US" sz="2800" b="1" dirty="0" smtClean="0">
                <a:solidFill>
                  <a:srgbClr val="EBFEFF"/>
                </a:solidFill>
              </a:rPr>
              <a:t>hat decision carries with it the huge </a:t>
            </a:r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burden of responsibility</a:t>
            </a:r>
            <a:r>
              <a:rPr lang="en-US" sz="2800" b="1" dirty="0" smtClean="0">
                <a:solidFill>
                  <a:srgbClr val="EBFEFF"/>
                </a:solidFill>
              </a:rPr>
              <a:t> for the safety of both </a:t>
            </a:r>
            <a:r>
              <a:rPr lang="en-US" sz="2800" b="1" dirty="0" smtClean="0">
                <a:solidFill>
                  <a:srgbClr val="FFFBB2"/>
                </a:solidFill>
              </a:rPr>
              <a:t>staff</a:t>
            </a:r>
            <a:r>
              <a:rPr lang="en-US" sz="2800" b="1" dirty="0" smtClean="0">
                <a:solidFill>
                  <a:srgbClr val="EBFEFF"/>
                </a:solidFill>
              </a:rPr>
              <a:t> and </a:t>
            </a:r>
            <a:r>
              <a:rPr lang="en-US" sz="2800" b="1" dirty="0" smtClean="0">
                <a:solidFill>
                  <a:srgbClr val="FFFBB2"/>
                </a:solidFill>
              </a:rPr>
              <a:t>other people’s children</a:t>
            </a:r>
          </a:p>
          <a:p>
            <a:pPr marL="0" indent="0" algn="ctr">
              <a:buNone/>
            </a:pPr>
            <a:r>
              <a:rPr lang="en-US" sz="2800" b="1" dirty="0" smtClean="0">
                <a:solidFill>
                  <a:srgbClr val="EBFEFF"/>
                </a:solidFill>
              </a:rPr>
              <a:t>It is a decision that has many dimensions, both in terms of your </a:t>
            </a:r>
            <a:r>
              <a:rPr lang="en-US" sz="2800" b="1" dirty="0" smtClean="0">
                <a:solidFill>
                  <a:srgbClr val="FFFBB2"/>
                </a:solidFill>
              </a:rPr>
              <a:t>livelihood,</a:t>
            </a:r>
            <a:r>
              <a:rPr lang="en-US" sz="2800" b="1" dirty="0" smtClean="0">
                <a:solidFill>
                  <a:srgbClr val="EBFEFF"/>
                </a:solidFill>
              </a:rPr>
              <a:t> </a:t>
            </a:r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your sense of purpose</a:t>
            </a:r>
            <a:r>
              <a:rPr lang="en-US" sz="2800" b="1" dirty="0" smtClean="0">
                <a:solidFill>
                  <a:srgbClr val="EBFEFF"/>
                </a:solidFill>
              </a:rPr>
              <a:t> </a:t>
            </a:r>
            <a:r>
              <a:rPr lang="en-US" sz="2800" b="1" dirty="0" smtClean="0">
                <a:solidFill>
                  <a:srgbClr val="FFFBB2"/>
                </a:solidFill>
              </a:rPr>
              <a:t>&amp; health and safety of others.</a:t>
            </a:r>
          </a:p>
          <a:p>
            <a:pPr marL="0" indent="0" algn="ctr">
              <a:buNone/>
            </a:pPr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If you are taking your time with that decision, it’s no wonder!</a:t>
            </a:r>
          </a:p>
          <a:p>
            <a:pPr marL="0" indent="0" algn="ctr">
              <a:buNone/>
            </a:pPr>
            <a:endParaRPr lang="en-US" sz="2800" b="1" dirty="0">
              <a:solidFill>
                <a:srgbClr val="EB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06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FBB2"/>
                </a:solidFill>
              </a:rPr>
              <a:t>The Same Opportunity Campers Want!</a:t>
            </a:r>
            <a:endParaRPr lang="en-US" dirty="0">
              <a:solidFill>
                <a:srgbClr val="FFFBB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2050837"/>
            <a:ext cx="10554574" cy="4807163"/>
          </a:xfrm>
        </p:spPr>
        <p:txBody>
          <a:bodyPr/>
          <a:lstStyle/>
          <a:p>
            <a:pPr marL="0" indent="0" algn="ctr">
              <a:buNone/>
            </a:pPr>
            <a:r>
              <a:rPr lang="mr-IN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…</a:t>
            </a:r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to look back at the end and say, “I did it myself!”</a:t>
            </a:r>
          </a:p>
          <a:p>
            <a:pPr marL="0" indent="0" algn="ctr">
              <a:buNone/>
            </a:pPr>
            <a:endParaRPr lang="en-US" sz="36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36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36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36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36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51" y="3058792"/>
            <a:ext cx="6100424" cy="29549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8792"/>
            <a:ext cx="3492500" cy="2324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516" y="4267200"/>
            <a:ext cx="3237069" cy="216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1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>
                <a:solidFill>
                  <a:srgbClr val="FFFBB2"/>
                </a:solidFill>
              </a:rPr>
              <a:t>“Charity” is </a:t>
            </a:r>
            <a:r>
              <a:rPr lang="en-US" sz="4800" u="sng" dirty="0" smtClean="0">
                <a:solidFill>
                  <a:srgbClr val="FFFBB2"/>
                </a:solidFill>
              </a:rPr>
              <a:t>Usually</a:t>
            </a:r>
            <a:r>
              <a:rPr lang="en-US" sz="4800" dirty="0" smtClean="0">
                <a:solidFill>
                  <a:srgbClr val="FFFBB2"/>
                </a:solidFill>
              </a:rPr>
              <a:t> First</a:t>
            </a:r>
            <a:endParaRPr lang="en-US" sz="4800" dirty="0">
              <a:solidFill>
                <a:srgbClr val="FFFBB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Validating</a:t>
            </a:r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what will be lost/what has been lost:</a:t>
            </a:r>
          </a:p>
          <a:p>
            <a:pPr algn="ctr">
              <a:buClr>
                <a:srgbClr val="FFFBB2"/>
              </a:buClr>
              <a:buFont typeface="Wingdings" charset="2"/>
              <a:buChar char="Ø"/>
            </a:pPr>
            <a:r>
              <a:rPr lang="en-US" sz="2400" b="1" dirty="0" smtClean="0">
                <a:solidFill>
                  <a:srgbClr val="EBFEFF"/>
                </a:solidFill>
              </a:rPr>
              <a:t>We all ache for camp</a:t>
            </a:r>
          </a:p>
          <a:p>
            <a:pPr algn="ctr">
              <a:buClr>
                <a:srgbClr val="FFFBB2"/>
              </a:buClr>
              <a:buFont typeface="Wingdings" charset="2"/>
              <a:buChar char="Ø"/>
            </a:pPr>
            <a:r>
              <a:rPr lang="en-US" sz="2400" b="1" dirty="0">
                <a:solidFill>
                  <a:srgbClr val="EBFEFF"/>
                </a:solidFill>
              </a:rPr>
              <a:t>W</a:t>
            </a:r>
            <a:r>
              <a:rPr lang="en-US" sz="2400" b="1" dirty="0" smtClean="0">
                <a:solidFill>
                  <a:srgbClr val="EBFEFF"/>
                </a:solidFill>
              </a:rPr>
              <a:t>e yearn for our friends</a:t>
            </a:r>
          </a:p>
          <a:p>
            <a:pPr algn="ctr">
              <a:buClr>
                <a:srgbClr val="FFFBB2"/>
              </a:buClr>
              <a:buFont typeface="Wingdings" charset="2"/>
              <a:buChar char="Ø"/>
            </a:pPr>
            <a:r>
              <a:rPr lang="en-US" sz="2400" b="1" dirty="0" smtClean="0">
                <a:solidFill>
                  <a:srgbClr val="EBFEFF"/>
                </a:solidFill>
              </a:rPr>
              <a:t>We miss our community</a:t>
            </a:r>
          </a:p>
          <a:p>
            <a:pPr algn="ctr">
              <a:buClr>
                <a:srgbClr val="FFFBB2"/>
              </a:buClr>
              <a:buFont typeface="Wingdings" charset="2"/>
              <a:buChar char="Ø"/>
            </a:pPr>
            <a:r>
              <a:rPr lang="en-US" sz="2400" b="1" dirty="0" smtClean="0">
                <a:solidFill>
                  <a:srgbClr val="EBFEFF"/>
                </a:solidFill>
              </a:rPr>
              <a:t>Name camp specific traditions that everyone looks forward to</a:t>
            </a:r>
          </a:p>
          <a:p>
            <a:pPr algn="ctr">
              <a:buClr>
                <a:srgbClr val="FFFBB2"/>
              </a:buClr>
              <a:buFont typeface="Wingdings" charset="2"/>
              <a:buChar char="Ø"/>
            </a:pPr>
            <a:endParaRPr lang="en-US" sz="2400" b="1" dirty="0">
              <a:solidFill>
                <a:srgbClr val="EB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86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>
                <a:solidFill>
                  <a:srgbClr val="FFFBB2"/>
                </a:solidFill>
              </a:rPr>
              <a:t>In This Case</a:t>
            </a:r>
            <a:r>
              <a:rPr lang="mr-IN" sz="4800" dirty="0" smtClean="0">
                <a:solidFill>
                  <a:srgbClr val="FFFBB2"/>
                </a:solidFill>
              </a:rPr>
              <a:t>…</a:t>
            </a:r>
            <a:r>
              <a:rPr lang="en-US" sz="4800" dirty="0" smtClean="0">
                <a:solidFill>
                  <a:srgbClr val="FFFBB2"/>
                </a:solidFill>
              </a:rPr>
              <a:t>Clarity First!</a:t>
            </a:r>
            <a:endParaRPr lang="en-US" sz="4800" dirty="0">
              <a:solidFill>
                <a:srgbClr val="FFFBB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2896369"/>
            <a:ext cx="10554574" cy="363651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Your camp families </a:t>
            </a:r>
            <a:r>
              <a:rPr lang="en-US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(and your staff!)</a:t>
            </a:r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are on the edge of their seats! No need to “create a listening!”</a:t>
            </a:r>
          </a:p>
          <a:p>
            <a:pPr algn="ctr">
              <a:buClr>
                <a:srgbClr val="FFFBB2"/>
              </a:buClr>
              <a:buFont typeface="Wingdings" charset="2"/>
              <a:buChar char="Ø"/>
            </a:pPr>
            <a:r>
              <a:rPr lang="en-US" sz="2600" b="1" dirty="0" smtClean="0">
                <a:solidFill>
                  <a:srgbClr val="EBFEFF"/>
                </a:solidFill>
              </a:rPr>
              <a:t>Our decision is based on </a:t>
            </a:r>
            <a:r>
              <a:rPr lang="en-US" sz="2600" b="1" dirty="0" smtClean="0">
                <a:solidFill>
                  <a:srgbClr val="CCD7FF"/>
                </a:solidFill>
              </a:rPr>
              <a:t>your child’s safety</a:t>
            </a:r>
            <a:r>
              <a:rPr lang="en-US" sz="2600" b="1" dirty="0" smtClean="0">
                <a:solidFill>
                  <a:srgbClr val="EBFEFF"/>
                </a:solidFill>
              </a:rPr>
              <a:t> </a:t>
            </a:r>
            <a:r>
              <a:rPr lang="en-US" sz="2000" b="1" dirty="0" smtClean="0">
                <a:solidFill>
                  <a:srgbClr val="EBFEFF"/>
                </a:solidFill>
              </a:rPr>
              <a:t>(and that of our staff)</a:t>
            </a:r>
            <a:r>
              <a:rPr lang="en-US" sz="2600" b="1" dirty="0" smtClean="0">
                <a:solidFill>
                  <a:srgbClr val="EBFEFF"/>
                </a:solidFill>
              </a:rPr>
              <a:t>.</a:t>
            </a:r>
          </a:p>
          <a:p>
            <a:pPr algn="ctr">
              <a:buClr>
                <a:srgbClr val="FFFBB2"/>
              </a:buClr>
              <a:buFont typeface="Wingdings" charset="2"/>
              <a:buChar char="Ø"/>
            </a:pPr>
            <a:r>
              <a:rPr lang="en-US" sz="2600" b="1" dirty="0" smtClean="0">
                <a:solidFill>
                  <a:srgbClr val="CCD7FF"/>
                </a:solidFill>
              </a:rPr>
              <a:t>Your child’s safety</a:t>
            </a:r>
            <a:r>
              <a:rPr lang="en-US" sz="2600" b="1" dirty="0" smtClean="0">
                <a:solidFill>
                  <a:srgbClr val="EBFEFF"/>
                </a:solidFill>
              </a:rPr>
              <a:t> and the </a:t>
            </a:r>
            <a:r>
              <a:rPr lang="en-US" sz="2600" b="1" dirty="0" smtClean="0">
                <a:solidFill>
                  <a:srgbClr val="CCD7FF"/>
                </a:solidFill>
              </a:rPr>
              <a:t>safety of everyone</a:t>
            </a:r>
            <a:r>
              <a:rPr lang="en-US" sz="2600" b="1" dirty="0" smtClean="0">
                <a:solidFill>
                  <a:srgbClr val="EBFEFF"/>
                </a:solidFill>
              </a:rPr>
              <a:t> at camp comes first!</a:t>
            </a:r>
          </a:p>
          <a:p>
            <a:pPr algn="ctr">
              <a:buClr>
                <a:srgbClr val="FFFBB2"/>
              </a:buClr>
              <a:buFont typeface="Wingdings" charset="2"/>
              <a:buChar char="Ø"/>
            </a:pPr>
            <a:r>
              <a:rPr lang="en-US" sz="2600" b="1" dirty="0" smtClean="0">
                <a:solidFill>
                  <a:srgbClr val="EBFEFF"/>
                </a:solidFill>
              </a:rPr>
              <a:t>If we could have done it safely, knowing the </a:t>
            </a:r>
            <a:r>
              <a:rPr lang="en-US" sz="2600" b="1" dirty="0" smtClean="0">
                <a:solidFill>
                  <a:srgbClr val="CCD7FF"/>
                </a:solidFill>
              </a:rPr>
              <a:t>loss</a:t>
            </a:r>
            <a:r>
              <a:rPr lang="en-US" sz="2600" b="1" dirty="0" smtClean="0">
                <a:solidFill>
                  <a:srgbClr val="EBFEFF"/>
                </a:solidFill>
              </a:rPr>
              <a:t> we will all experience, we would have</a:t>
            </a:r>
          </a:p>
          <a:p>
            <a:pPr algn="ctr">
              <a:buClr>
                <a:srgbClr val="FFFBB2"/>
              </a:buClr>
              <a:buFont typeface="Wingdings" charset="2"/>
              <a:buChar char="Ø"/>
            </a:pPr>
            <a:r>
              <a:rPr lang="en-US" sz="2600" b="1" dirty="0" smtClean="0">
                <a:solidFill>
                  <a:srgbClr val="EBFEFF"/>
                </a:solidFill>
              </a:rPr>
              <a:t>This is </a:t>
            </a:r>
            <a:r>
              <a:rPr lang="en-US" sz="2600" b="1" dirty="0" smtClean="0">
                <a:solidFill>
                  <a:srgbClr val="CCD7FF"/>
                </a:solidFill>
              </a:rPr>
              <a:t>why you trust us,</a:t>
            </a:r>
            <a:r>
              <a:rPr lang="en-US" sz="2600" b="1" dirty="0" smtClean="0">
                <a:solidFill>
                  <a:srgbClr val="EBFEFF"/>
                </a:solidFill>
              </a:rPr>
              <a:t> because we give you the unvarnished </a:t>
            </a:r>
            <a:r>
              <a:rPr lang="en-US" sz="2600" b="1" dirty="0" smtClean="0">
                <a:solidFill>
                  <a:srgbClr val="CCD7FF"/>
                </a:solidFill>
              </a:rPr>
              <a:t>truth</a:t>
            </a:r>
            <a:r>
              <a:rPr lang="en-US" sz="2600" b="1" dirty="0" smtClean="0">
                <a:solidFill>
                  <a:srgbClr val="EBFEFF"/>
                </a:solidFill>
              </a:rPr>
              <a:t> even when it hurts and isn’t what we all want</a:t>
            </a:r>
          </a:p>
          <a:p>
            <a:pPr marL="0" indent="0" algn="ctr">
              <a:buNone/>
            </a:pPr>
            <a:endParaRPr lang="en-US" sz="32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ctr">
              <a:buClr>
                <a:srgbClr val="FFFBB2"/>
              </a:buClr>
              <a:buFont typeface="Wingdings" charset="2"/>
              <a:buChar char="Ø"/>
            </a:pPr>
            <a:endParaRPr lang="en-US" sz="2400" b="1" dirty="0" smtClean="0">
              <a:solidFill>
                <a:srgbClr val="EBFEFF"/>
              </a:solidFill>
            </a:endParaRPr>
          </a:p>
          <a:p>
            <a:pPr algn="ctr">
              <a:buClr>
                <a:srgbClr val="FFFBB2"/>
              </a:buClr>
              <a:buFont typeface="Wingdings" charset="2"/>
              <a:buChar char="Ø"/>
            </a:pPr>
            <a:endParaRPr lang="en-US" sz="2400" b="1" dirty="0">
              <a:solidFill>
                <a:srgbClr val="EB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9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>
                <a:solidFill>
                  <a:srgbClr val="FFFBB2"/>
                </a:solidFill>
              </a:rPr>
              <a:t>A Simple De</a:t>
            </a:r>
            <a:r>
              <a:rPr lang="en-US" sz="4800" dirty="0" smtClean="0">
                <a:solidFill>
                  <a:srgbClr val="FFFF00"/>
                </a:solidFill>
              </a:rPr>
              <a:t>clarative</a:t>
            </a:r>
            <a:r>
              <a:rPr lang="en-US" sz="4800" dirty="0" smtClean="0">
                <a:solidFill>
                  <a:srgbClr val="FFFBB2"/>
                </a:solidFill>
              </a:rPr>
              <a:t> Sentence</a:t>
            </a:r>
            <a:endParaRPr lang="en-US" sz="4800" dirty="0">
              <a:solidFill>
                <a:srgbClr val="FFFBB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2164849"/>
            <a:ext cx="10554574" cy="3636511"/>
          </a:xfrm>
        </p:spPr>
        <p:txBody>
          <a:bodyPr>
            <a:normAutofit/>
          </a:bodyPr>
          <a:lstStyle/>
          <a:p>
            <a:pPr algn="ctr">
              <a:buClr>
                <a:srgbClr val="FFFBB2"/>
              </a:buClr>
              <a:buFont typeface="Wingdings" charset="2"/>
              <a:buChar char="Ø"/>
            </a:pPr>
            <a:endParaRPr lang="en-US" sz="2400" b="1" dirty="0" smtClean="0">
              <a:solidFill>
                <a:srgbClr val="EBFEFF"/>
              </a:solidFill>
            </a:endParaRPr>
          </a:p>
          <a:p>
            <a:pPr marL="0" indent="0" algn="ctr">
              <a:buClr>
                <a:srgbClr val="FFFBB2"/>
              </a:buClr>
              <a:buNone/>
            </a:pPr>
            <a:r>
              <a:rPr lang="en-US" sz="3200" b="1" dirty="0" smtClean="0">
                <a:solidFill>
                  <a:srgbClr val="EBFEFF"/>
                </a:solidFill>
              </a:rPr>
              <a:t>After a lot of soul-searching and careful deliberation, we have come to the sad realization/conclusion that we can not operate camp this summer </a:t>
            </a:r>
            <a:r>
              <a:rPr lang="en-US" sz="3200" b="1" i="1" dirty="0" smtClean="0">
                <a:solidFill>
                  <a:srgbClr val="EBFEFF"/>
                </a:solidFill>
              </a:rPr>
              <a:t>and</a:t>
            </a:r>
            <a:r>
              <a:rPr lang="en-US" sz="3200" b="1" dirty="0" smtClean="0">
                <a:solidFill>
                  <a:srgbClr val="EBFEFF"/>
                </a:solidFill>
              </a:rPr>
              <a:t> keep everyone safe </a:t>
            </a:r>
            <a:endParaRPr lang="en-US" sz="3200" b="1" dirty="0">
              <a:solidFill>
                <a:srgbClr val="EB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38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7828"/>
            <a:ext cx="10571998" cy="970450"/>
          </a:xfrm>
        </p:spPr>
        <p:txBody>
          <a:bodyPr/>
          <a:lstStyle/>
          <a:p>
            <a:pPr algn="ctr"/>
            <a:r>
              <a:rPr lang="en-US" sz="4800" dirty="0" smtClean="0">
                <a:solidFill>
                  <a:srgbClr val="FFFBB2"/>
                </a:solidFill>
              </a:rPr>
              <a:t>“Charity” After Clarity</a:t>
            </a:r>
            <a:endParaRPr lang="en-US" sz="4800" dirty="0">
              <a:solidFill>
                <a:srgbClr val="FFFBB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424" y="2791247"/>
            <a:ext cx="10554574" cy="36365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Validating</a:t>
            </a:r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what will be lost/what has been lost:</a:t>
            </a:r>
          </a:p>
          <a:p>
            <a:pPr algn="ctr">
              <a:buClr>
                <a:srgbClr val="FFFBB2"/>
              </a:buClr>
              <a:buFont typeface="Wingdings" charset="2"/>
              <a:buChar char="Ø"/>
            </a:pPr>
            <a:r>
              <a:rPr lang="en-US" sz="2400" b="1" dirty="0" smtClean="0">
                <a:solidFill>
                  <a:srgbClr val="EBFEFF"/>
                </a:solidFill>
              </a:rPr>
              <a:t>Address it directly to parents.</a:t>
            </a:r>
          </a:p>
          <a:p>
            <a:pPr algn="ctr">
              <a:buClr>
                <a:srgbClr val="FFFBB2"/>
              </a:buClr>
              <a:buFont typeface="Wingdings" charset="2"/>
              <a:buChar char="Ø"/>
            </a:pPr>
            <a:r>
              <a:rPr lang="en-US" sz="2400" b="1" dirty="0" smtClean="0">
                <a:solidFill>
                  <a:srgbClr val="EBFEFF"/>
                </a:solidFill>
              </a:rPr>
              <a:t>Use collective pronouns: “our” and “we’—we’re in it together!</a:t>
            </a:r>
          </a:p>
          <a:p>
            <a:pPr algn="ctr">
              <a:buClr>
                <a:srgbClr val="FFFBB2"/>
              </a:buClr>
              <a:buFont typeface="Wingdings" charset="2"/>
              <a:buChar char="Ø"/>
            </a:pPr>
            <a:r>
              <a:rPr lang="en-US" sz="2400" b="1" dirty="0" smtClean="0">
                <a:solidFill>
                  <a:srgbClr val="EBFEFF"/>
                </a:solidFill>
              </a:rPr>
              <a:t>Acknowledge the loss</a:t>
            </a:r>
            <a:r>
              <a:rPr lang="mr-IN" sz="2400" b="1" dirty="0" smtClean="0">
                <a:solidFill>
                  <a:srgbClr val="EBFEFF"/>
                </a:solidFill>
              </a:rPr>
              <a:t>…</a:t>
            </a:r>
            <a:r>
              <a:rPr lang="en-US" sz="2400" b="1" dirty="0" smtClean="0">
                <a:solidFill>
                  <a:srgbClr val="EBFEFF"/>
                </a:solidFill>
              </a:rPr>
              <a:t>in a string of losses</a:t>
            </a:r>
          </a:p>
          <a:p>
            <a:pPr algn="ctr">
              <a:buClr>
                <a:srgbClr val="FFFBB2"/>
              </a:buClr>
              <a:buFont typeface="Wingdings" charset="2"/>
              <a:buChar char="Ø"/>
            </a:pPr>
            <a:r>
              <a:rPr lang="en-US" sz="2400" b="1" dirty="0">
                <a:solidFill>
                  <a:srgbClr val="EBFEFF"/>
                </a:solidFill>
              </a:rPr>
              <a:t>M</a:t>
            </a:r>
            <a:r>
              <a:rPr lang="en-US" sz="2400" b="1" dirty="0" smtClean="0">
                <a:solidFill>
                  <a:srgbClr val="EBFEFF"/>
                </a:solidFill>
              </a:rPr>
              <a:t>ake the distinction between “sad” and ”depressed”: </a:t>
            </a:r>
          </a:p>
          <a:p>
            <a:pPr marL="0" indent="0">
              <a:buClr>
                <a:srgbClr val="FFFBB2"/>
              </a:buClr>
              <a:buNone/>
            </a:pPr>
            <a:r>
              <a:rPr lang="en-US" sz="2400" b="1" dirty="0" smtClean="0">
                <a:solidFill>
                  <a:srgbClr val="EBFEFF"/>
                </a:solidFill>
              </a:rPr>
              <a:t>to be sad you have to have had something to have been sad about in the first place. Sad is unhappy, </a:t>
            </a:r>
            <a:r>
              <a:rPr lang="en-US" sz="2400" b="1" i="1" dirty="0" smtClean="0">
                <a:solidFill>
                  <a:srgbClr val="EBFEFF"/>
                </a:solidFill>
              </a:rPr>
              <a:t>and</a:t>
            </a:r>
            <a:r>
              <a:rPr lang="en-US" sz="2400" b="1" dirty="0" smtClean="0">
                <a:solidFill>
                  <a:srgbClr val="EBFEFF"/>
                </a:solidFill>
              </a:rPr>
              <a:t> rich. Depressed is empty.</a:t>
            </a:r>
          </a:p>
          <a:p>
            <a:pPr algn="ctr">
              <a:buClr>
                <a:srgbClr val="FFFBB2"/>
              </a:buClr>
              <a:buFont typeface="Wingdings" charset="2"/>
              <a:buChar char="Ø"/>
            </a:pPr>
            <a:endParaRPr lang="en-US" sz="2400" b="1" dirty="0" smtClean="0">
              <a:solidFill>
                <a:srgbClr val="EBFEFF"/>
              </a:solidFill>
            </a:endParaRPr>
          </a:p>
          <a:p>
            <a:pPr algn="ctr">
              <a:buClr>
                <a:srgbClr val="FFFBB2"/>
              </a:buClr>
              <a:buFont typeface="Wingdings" charset="2"/>
              <a:buChar char="Ø"/>
            </a:pPr>
            <a:endParaRPr lang="en-US" sz="2400" b="1" dirty="0">
              <a:solidFill>
                <a:srgbClr val="EB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31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>
                <a:solidFill>
                  <a:srgbClr val="FFFBB2"/>
                </a:solidFill>
              </a:rPr>
              <a:t>Keep it Brief!</a:t>
            </a:r>
            <a:endParaRPr lang="en-US" sz="4800" dirty="0">
              <a:solidFill>
                <a:srgbClr val="FFFBB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2527087"/>
            <a:ext cx="10554574" cy="36365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Don’t mix the refund issue into the  mix.</a:t>
            </a:r>
          </a:p>
          <a:p>
            <a:pPr marL="0" indent="0" algn="ctr">
              <a:buNone/>
            </a:pPr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State your plan to handle refunds and other questions about tuition in a few days </a:t>
            </a:r>
            <a:endParaRPr lang="en-US" sz="3200" b="1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endParaRPr lang="en-US" sz="32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ctr">
              <a:buClr>
                <a:srgbClr val="FFFBB2"/>
              </a:buClr>
              <a:buFont typeface="Wingdings" charset="2"/>
              <a:buChar char="Ø"/>
            </a:pPr>
            <a:endParaRPr lang="en-US" sz="2400" b="1" dirty="0" smtClean="0">
              <a:solidFill>
                <a:srgbClr val="EBFEFF"/>
              </a:solidFill>
            </a:endParaRPr>
          </a:p>
          <a:p>
            <a:pPr algn="ctr">
              <a:buClr>
                <a:srgbClr val="FFFBB2"/>
              </a:buClr>
              <a:buFont typeface="Wingdings" charset="2"/>
              <a:buChar char="Ø"/>
            </a:pPr>
            <a:endParaRPr lang="en-US" sz="2400" b="1" dirty="0">
              <a:solidFill>
                <a:srgbClr val="EB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49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>
                <a:solidFill>
                  <a:srgbClr val="FFFBB2"/>
                </a:solidFill>
              </a:rPr>
              <a:t>Keep it Brief!</a:t>
            </a:r>
            <a:endParaRPr lang="en-US" sz="4800" dirty="0">
              <a:solidFill>
                <a:srgbClr val="FFFBB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2527087"/>
            <a:ext cx="10571998" cy="57634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Refunds and Tuitions</a:t>
            </a:r>
          </a:p>
          <a:p>
            <a:pPr marL="0" indent="0" algn="ctr">
              <a:buNone/>
            </a:pPr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Offer </a:t>
            </a:r>
            <a:r>
              <a:rPr lang="en-US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choices:</a:t>
            </a:r>
          </a:p>
          <a:p>
            <a:pPr algn="ctr">
              <a:buClr>
                <a:srgbClr val="FFFBB2"/>
              </a:buClr>
              <a:buFont typeface="Wingdings" charset="2"/>
              <a:buChar char="Ø"/>
            </a:pPr>
            <a:r>
              <a:rPr lang="en-US" sz="3200" b="1" dirty="0" smtClean="0">
                <a:solidFill>
                  <a:srgbClr val="EBFEFF"/>
                </a:solidFill>
              </a:rPr>
              <a:t>Full refund</a:t>
            </a:r>
          </a:p>
          <a:p>
            <a:pPr algn="ctr">
              <a:buClr>
                <a:srgbClr val="FFFBB2"/>
              </a:buClr>
              <a:buFont typeface="Wingdings" charset="2"/>
              <a:buChar char="Ø"/>
            </a:pPr>
            <a:r>
              <a:rPr lang="en-US" sz="3200" b="1" dirty="0" smtClean="0">
                <a:solidFill>
                  <a:srgbClr val="EBFEFF"/>
                </a:solidFill>
              </a:rPr>
              <a:t>Apply all or % to next year</a:t>
            </a:r>
          </a:p>
          <a:p>
            <a:pPr algn="ctr">
              <a:buClr>
                <a:srgbClr val="FFFBB2"/>
              </a:buClr>
              <a:buFont typeface="Wingdings" charset="2"/>
              <a:buChar char="Ø"/>
            </a:pPr>
            <a:r>
              <a:rPr lang="en-US" sz="3200" b="1" dirty="0" smtClean="0">
                <a:solidFill>
                  <a:srgbClr val="EBFEFF"/>
                </a:solidFill>
              </a:rPr>
              <a:t>Donate % to scholarship fund</a:t>
            </a:r>
          </a:p>
          <a:p>
            <a:pPr algn="ctr">
              <a:buClr>
                <a:srgbClr val="FFFBB2"/>
              </a:buClr>
              <a:buFont typeface="Wingdings" charset="2"/>
              <a:buChar char="Ø"/>
            </a:pPr>
            <a:r>
              <a:rPr lang="en-US" sz="3200" b="1" dirty="0" smtClean="0">
                <a:solidFill>
                  <a:srgbClr val="EBFEFF"/>
                </a:solidFill>
              </a:rPr>
              <a:t>Call us with questions</a:t>
            </a:r>
          </a:p>
          <a:p>
            <a:pPr marL="0" indent="0" algn="ctr">
              <a:buNone/>
            </a:pPr>
            <a:endParaRPr lang="en-US" sz="32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ctr">
              <a:buClr>
                <a:srgbClr val="FFFBB2"/>
              </a:buClr>
              <a:buFont typeface="Wingdings" charset="2"/>
              <a:buChar char="Ø"/>
            </a:pPr>
            <a:endParaRPr lang="en-US" sz="2400" b="1" dirty="0" smtClean="0">
              <a:solidFill>
                <a:srgbClr val="EBFEFF"/>
              </a:solidFill>
            </a:endParaRPr>
          </a:p>
          <a:p>
            <a:pPr algn="ctr">
              <a:buClr>
                <a:srgbClr val="FFFBB2"/>
              </a:buClr>
              <a:buFont typeface="Wingdings" charset="2"/>
              <a:buChar char="Ø"/>
            </a:pPr>
            <a:endParaRPr lang="en-US" sz="2400" b="1" dirty="0">
              <a:solidFill>
                <a:srgbClr val="EB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82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>
                <a:solidFill>
                  <a:srgbClr val="FFFBB2"/>
                </a:solidFill>
              </a:rPr>
              <a:t>Levity, in this Case, Hope</a:t>
            </a:r>
            <a:endParaRPr lang="en-US" sz="4800" dirty="0">
              <a:solidFill>
                <a:srgbClr val="FFFBB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2527087"/>
            <a:ext cx="10571998" cy="57634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“It would be foolish to disguise the gravity of the hour. It would be still more foolish to lose heart and courage!” –Winston Churchill 1940</a:t>
            </a:r>
          </a:p>
          <a:p>
            <a:pPr marL="0" indent="0" algn="ctr">
              <a:buNone/>
            </a:pPr>
            <a:endParaRPr lang="en-US" sz="32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3200" b="1" dirty="0" smtClean="0">
              <a:solidFill>
                <a:srgbClr val="EBFEFF"/>
              </a:solidFill>
            </a:endParaRPr>
          </a:p>
          <a:p>
            <a:pPr marL="0" indent="0" algn="ctr">
              <a:buNone/>
            </a:pPr>
            <a:endParaRPr lang="en-US" sz="32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ctr">
              <a:buClr>
                <a:srgbClr val="FFFBB2"/>
              </a:buClr>
              <a:buFont typeface="Wingdings" charset="2"/>
              <a:buChar char="Ø"/>
            </a:pPr>
            <a:endParaRPr lang="en-US" sz="2400" b="1" dirty="0" smtClean="0">
              <a:solidFill>
                <a:srgbClr val="EBFEFF"/>
              </a:solidFill>
            </a:endParaRPr>
          </a:p>
          <a:p>
            <a:pPr algn="ctr">
              <a:buClr>
                <a:srgbClr val="FFFBB2"/>
              </a:buClr>
              <a:buFont typeface="Wingdings" charset="2"/>
              <a:buChar char="Ø"/>
            </a:pPr>
            <a:endParaRPr lang="en-US" sz="2400" b="1" dirty="0">
              <a:solidFill>
                <a:srgbClr val="EBFE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398" y="4157873"/>
            <a:ext cx="20320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4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>
                <a:solidFill>
                  <a:srgbClr val="FFFBB2"/>
                </a:solidFill>
              </a:rPr>
              <a:t>Levity, in this Case, Hope</a:t>
            </a:r>
            <a:endParaRPr lang="en-US" sz="4800" dirty="0">
              <a:solidFill>
                <a:srgbClr val="FFFBB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2527087"/>
            <a:ext cx="10571998" cy="57634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Not now, but later!</a:t>
            </a:r>
          </a:p>
          <a:p>
            <a:pPr marL="0" indent="0" algn="ctr">
              <a:buNone/>
            </a:pPr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As soon as we can be together safely!</a:t>
            </a:r>
          </a:p>
          <a:p>
            <a:pPr marL="0" indent="0" algn="ctr">
              <a:buNone/>
            </a:pPr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We will be in touch throughout the summer!</a:t>
            </a:r>
          </a:p>
          <a:p>
            <a:pPr marL="0" indent="0" algn="ctr">
              <a:buNone/>
            </a:pPr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We want to hear from you (campers!)</a:t>
            </a:r>
          </a:p>
          <a:p>
            <a:pPr marL="0" indent="0" algn="ctr">
              <a:buNone/>
            </a:pPr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2021 will be the best yet!</a:t>
            </a:r>
          </a:p>
          <a:p>
            <a:pPr marL="0" indent="0" algn="ctr">
              <a:buNone/>
            </a:pPr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 </a:t>
            </a: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</a:t>
            </a:r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pecial thought about your “graduating” campers</a:t>
            </a:r>
            <a:endParaRPr lang="en-US" sz="3200" b="1" dirty="0" smtClean="0">
              <a:solidFill>
                <a:srgbClr val="EBFEFF"/>
              </a:solidFill>
            </a:endParaRPr>
          </a:p>
          <a:p>
            <a:pPr marL="0" indent="0" algn="ctr">
              <a:buNone/>
            </a:pPr>
            <a:endParaRPr lang="en-US" sz="32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ctr">
              <a:buClr>
                <a:srgbClr val="FFFBB2"/>
              </a:buClr>
              <a:buFont typeface="Wingdings" charset="2"/>
              <a:buChar char="Ø"/>
            </a:pPr>
            <a:endParaRPr lang="en-US" sz="2400" b="1" dirty="0" smtClean="0">
              <a:solidFill>
                <a:srgbClr val="EBFEFF"/>
              </a:solidFill>
            </a:endParaRPr>
          </a:p>
          <a:p>
            <a:pPr algn="ctr">
              <a:buClr>
                <a:srgbClr val="FFFBB2"/>
              </a:buClr>
              <a:buFont typeface="Wingdings" charset="2"/>
              <a:buChar char="Ø"/>
            </a:pPr>
            <a:endParaRPr lang="en-US" sz="2400" b="1" dirty="0">
              <a:solidFill>
                <a:srgbClr val="EB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17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>
                <a:solidFill>
                  <a:srgbClr val="FFFBB2"/>
                </a:solidFill>
              </a:rPr>
              <a:t>A Video</a:t>
            </a:r>
            <a:endParaRPr lang="en-US" sz="4800" dirty="0">
              <a:solidFill>
                <a:srgbClr val="FFFBB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720" y="1981969"/>
            <a:ext cx="11971280" cy="4876031"/>
          </a:xfrm>
        </p:spPr>
        <p:txBody>
          <a:bodyPr>
            <a:normAutofit fontScale="92500" lnSpcReduction="20000"/>
          </a:bodyPr>
          <a:lstStyle/>
          <a:p>
            <a:pPr algn="ctr">
              <a:buClr>
                <a:srgbClr val="FFFBB2"/>
              </a:buClr>
              <a:buFont typeface="Wingdings" charset="2"/>
              <a:buChar char="Ø"/>
            </a:pPr>
            <a:endParaRPr lang="en-US" sz="2400" b="1" dirty="0" smtClean="0">
              <a:solidFill>
                <a:srgbClr val="EBFEFF"/>
              </a:solidFill>
            </a:endParaRPr>
          </a:p>
          <a:p>
            <a:pPr marL="0" indent="0" algn="ctr">
              <a:buClr>
                <a:srgbClr val="FFFBB2"/>
              </a:buClr>
              <a:buNone/>
            </a:pPr>
            <a:r>
              <a:rPr lang="en-US" sz="3200" b="1" dirty="0" smtClean="0">
                <a:solidFill>
                  <a:srgbClr val="EBFEFF"/>
                </a:solidFill>
              </a:rPr>
              <a:t>Again, begin with your declarative statement</a:t>
            </a:r>
          </a:p>
          <a:p>
            <a:pPr marL="0" indent="0" algn="ctr">
              <a:buClr>
                <a:srgbClr val="FFFBB2"/>
              </a:buClr>
              <a:buNone/>
            </a:pPr>
            <a:r>
              <a:rPr lang="en-US" sz="3200" b="1" dirty="0" smtClean="0">
                <a:solidFill>
                  <a:srgbClr val="EBFEFF"/>
                </a:solidFill>
              </a:rPr>
              <a:t>Consider placing yourself where you would typically greet incoming campers and families</a:t>
            </a:r>
          </a:p>
          <a:p>
            <a:pPr marL="0" indent="0" algn="ctr">
              <a:buClr>
                <a:srgbClr val="FFFBB2"/>
              </a:buClr>
              <a:buNone/>
            </a:pPr>
            <a:r>
              <a:rPr lang="en-US" sz="3200" b="1" dirty="0" smtClean="0">
                <a:solidFill>
                  <a:srgbClr val="EBFEFF"/>
                </a:solidFill>
              </a:rPr>
              <a:t>Don’t show scenes of empty camp spaces—too sad!</a:t>
            </a:r>
          </a:p>
          <a:p>
            <a:pPr marL="0" indent="0" algn="ctr">
              <a:buClr>
                <a:srgbClr val="FFFBB2"/>
              </a:buClr>
              <a:buNone/>
            </a:pPr>
            <a:r>
              <a:rPr lang="en-US" sz="3200" b="1" dirty="0" smtClean="0">
                <a:solidFill>
                  <a:srgbClr val="EBFEFF"/>
                </a:solidFill>
              </a:rPr>
              <a:t>The </a:t>
            </a:r>
            <a:r>
              <a:rPr lang="en-US" sz="3200" b="1" dirty="0" smtClean="0">
                <a:solidFill>
                  <a:srgbClr val="CCD7FF"/>
                </a:solidFill>
              </a:rPr>
              <a:t>vision</a:t>
            </a:r>
            <a:r>
              <a:rPr lang="en-US" sz="3200" b="1" dirty="0" smtClean="0">
                <a:solidFill>
                  <a:srgbClr val="EBFEFF"/>
                </a:solidFill>
              </a:rPr>
              <a:t> you want to create: the happiest moments of camp from stock footage</a:t>
            </a:r>
          </a:p>
          <a:p>
            <a:pPr marL="0" indent="0" algn="ctr">
              <a:buClr>
                <a:srgbClr val="FFFBB2"/>
              </a:buClr>
              <a:buNone/>
            </a:pPr>
            <a:r>
              <a:rPr lang="en-US" sz="3200" b="1" dirty="0" smtClean="0">
                <a:solidFill>
                  <a:srgbClr val="EBFEFF"/>
                </a:solidFill>
              </a:rPr>
              <a:t>Showcase the meaningful places at camp</a:t>
            </a:r>
          </a:p>
          <a:p>
            <a:pPr marL="0" indent="0" algn="ctr">
              <a:buClr>
                <a:srgbClr val="FFFBB2"/>
              </a:buClr>
              <a:buNone/>
            </a:pPr>
            <a:r>
              <a:rPr lang="en-US" sz="3200" b="1" dirty="0" smtClean="0">
                <a:solidFill>
                  <a:srgbClr val="EBFEFF"/>
                </a:solidFill>
              </a:rPr>
              <a:t>When you leave people with </a:t>
            </a:r>
            <a:r>
              <a:rPr lang="en-US" sz="3200" b="1" dirty="0" smtClean="0">
                <a:solidFill>
                  <a:srgbClr val="CCD7FF"/>
                </a:solidFill>
              </a:rPr>
              <a:t>hope,</a:t>
            </a:r>
            <a:r>
              <a:rPr lang="en-US" sz="3200" b="1" dirty="0" smtClean="0">
                <a:solidFill>
                  <a:srgbClr val="EBFEFF"/>
                </a:solidFill>
              </a:rPr>
              <a:t> show scenes of happy camp moments: awards, assembly, color war break, etc.</a:t>
            </a:r>
            <a:endParaRPr lang="en-US" sz="3200" b="1" dirty="0">
              <a:solidFill>
                <a:srgbClr val="EB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72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FBB2"/>
                </a:solidFill>
              </a:rPr>
              <a:t>A Few Brief Words Before We Get Started</a:t>
            </a:r>
            <a:endParaRPr lang="en-US" dirty="0">
              <a:solidFill>
                <a:srgbClr val="FFFBB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2243802"/>
            <a:ext cx="10554574" cy="363651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rgbClr val="EBFEFF"/>
                </a:solidFill>
              </a:rPr>
              <a:t>In these times the stakes are high and emotions are raw. </a:t>
            </a:r>
            <a:r>
              <a:rPr lang="en-US" sz="2800" b="1" dirty="0">
                <a:solidFill>
                  <a:srgbClr val="EBFEFF"/>
                </a:solidFill>
              </a:rPr>
              <a:t>I</a:t>
            </a:r>
            <a:r>
              <a:rPr lang="en-US" sz="2800" b="1" dirty="0" smtClean="0">
                <a:solidFill>
                  <a:srgbClr val="EBFEFF"/>
                </a:solidFill>
              </a:rPr>
              <a:t>t is even more important to </a:t>
            </a:r>
            <a:r>
              <a:rPr lang="en-US" sz="2800" b="1" dirty="0" smtClean="0">
                <a:solidFill>
                  <a:srgbClr val="FFFBB2"/>
                </a:solidFill>
              </a:rPr>
              <a:t>respect</a:t>
            </a:r>
            <a:r>
              <a:rPr lang="en-US" sz="2800" b="1" dirty="0" smtClean="0">
                <a:solidFill>
                  <a:srgbClr val="EBFEFF"/>
                </a:solidFill>
              </a:rPr>
              <a:t> the final decisions of other camp professionals</a:t>
            </a:r>
          </a:p>
          <a:p>
            <a:pPr marL="0" indent="0" algn="ctr">
              <a:buNone/>
            </a:pPr>
            <a:r>
              <a:rPr lang="en-US" sz="2800" b="1" dirty="0" smtClean="0">
                <a:solidFill>
                  <a:srgbClr val="EBFEFF"/>
                </a:solidFill>
              </a:rPr>
              <a:t>Every camp has its own </a:t>
            </a:r>
            <a:r>
              <a:rPr lang="en-US" sz="2800" b="1" dirty="0" smtClean="0">
                <a:solidFill>
                  <a:srgbClr val="FFFBB2"/>
                </a:solidFill>
              </a:rPr>
              <a:t>unique set of circumstances</a:t>
            </a:r>
          </a:p>
          <a:p>
            <a:pPr marL="0" indent="0" algn="ctr">
              <a:buNone/>
            </a:pPr>
            <a:r>
              <a:rPr lang="en-US" sz="2800" b="1" dirty="0" smtClean="0">
                <a:solidFill>
                  <a:srgbClr val="EBFEFF"/>
                </a:solidFill>
              </a:rPr>
              <a:t>We can’t control the fact</a:t>
            </a:r>
            <a:r>
              <a:rPr lang="en-US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this virus is here</a:t>
            </a:r>
            <a:r>
              <a:rPr lang="en-US" sz="2800" b="1" dirty="0" smtClean="0">
                <a:solidFill>
                  <a:srgbClr val="EBFEFF"/>
                </a:solidFill>
              </a:rPr>
              <a:t> or the economic and social environment it has created. It’s here and it’s happening!</a:t>
            </a:r>
          </a:p>
          <a:p>
            <a:pPr marL="0" indent="0" algn="ctr">
              <a:buNone/>
            </a:pPr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We </a:t>
            </a:r>
            <a:r>
              <a:rPr lang="en-US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can control</a:t>
            </a:r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how we </a:t>
            </a:r>
            <a:r>
              <a:rPr lang="en-US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respond</a:t>
            </a:r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and how we </a:t>
            </a:r>
            <a:r>
              <a:rPr lang="en-US" sz="2800" b="1" dirty="0" smtClean="0">
                <a:solidFill>
                  <a:srgbClr val="FFFBB2"/>
                </a:solidFill>
              </a:rPr>
              <a:t>practice</a:t>
            </a:r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rgbClr val="FFFBB2"/>
                </a:solidFill>
              </a:rPr>
              <a:t>respect </a:t>
            </a:r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for one another </a:t>
            </a:r>
            <a:r>
              <a:rPr lang="en-US" sz="2800" b="1" dirty="0" smtClean="0">
                <a:solidFill>
                  <a:srgbClr val="EBFEFF"/>
                </a:solidFill>
              </a:rPr>
              <a:t>—and resist the impulse to judge!</a:t>
            </a:r>
            <a:endParaRPr lang="en-US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94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>
                <a:solidFill>
                  <a:srgbClr val="FFFBB2"/>
                </a:solidFill>
              </a:rPr>
              <a:t>Addressing Staff</a:t>
            </a:r>
            <a:endParaRPr lang="en-US" sz="4800" dirty="0">
              <a:solidFill>
                <a:srgbClr val="FFFBB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2527087"/>
            <a:ext cx="10571998" cy="57634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The sooner the better, since they will need to make plans to replace their lost income</a:t>
            </a:r>
          </a:p>
          <a:p>
            <a:pPr marL="0" indent="0" algn="ctr">
              <a:buNone/>
            </a:pPr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Follow a similar format as with families:</a:t>
            </a:r>
          </a:p>
          <a:p>
            <a:pPr marL="0" indent="0" algn="ctr">
              <a:buNone/>
            </a:pPr>
            <a:r>
              <a:rPr lang="en-US" sz="3200" b="1" dirty="0" smtClean="0">
                <a:solidFill>
                  <a:srgbClr val="FFFBB2"/>
                </a:solidFill>
              </a:rPr>
              <a:t>Clarity</a:t>
            </a:r>
            <a:r>
              <a:rPr lang="en-US" sz="2400" b="1" dirty="0" smtClean="0">
                <a:solidFill>
                  <a:srgbClr val="EBFEFF"/>
                </a:solidFill>
              </a:rPr>
              <a:t> (a straightforward declarative sentence)</a:t>
            </a:r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endParaRPr lang="en-US" sz="3200" b="1" dirty="0" smtClean="0">
              <a:solidFill>
                <a:srgbClr val="EBFEFF"/>
              </a:solidFill>
            </a:endParaRPr>
          </a:p>
          <a:p>
            <a:pPr marL="0" indent="0" algn="ctr">
              <a:buNone/>
            </a:pPr>
            <a:endParaRPr lang="en-US" sz="32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ctr">
              <a:buClr>
                <a:srgbClr val="FFFBB2"/>
              </a:buClr>
              <a:buFont typeface="Wingdings" charset="2"/>
              <a:buChar char="Ø"/>
            </a:pPr>
            <a:endParaRPr lang="en-US" sz="2400" b="1" dirty="0" smtClean="0">
              <a:solidFill>
                <a:srgbClr val="EBFEFF"/>
              </a:solidFill>
            </a:endParaRPr>
          </a:p>
          <a:p>
            <a:pPr algn="ctr">
              <a:buClr>
                <a:srgbClr val="FFFBB2"/>
              </a:buClr>
              <a:buFont typeface="Wingdings" charset="2"/>
              <a:buChar char="Ø"/>
            </a:pPr>
            <a:endParaRPr lang="en-US" sz="2400" b="1" dirty="0">
              <a:solidFill>
                <a:srgbClr val="EB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03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>
                <a:solidFill>
                  <a:srgbClr val="FFFBB2"/>
                </a:solidFill>
              </a:rPr>
              <a:t>Addressing Staff</a:t>
            </a:r>
            <a:endParaRPr lang="en-US" sz="4800" dirty="0">
              <a:solidFill>
                <a:srgbClr val="FFFBB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2080047"/>
            <a:ext cx="10571998" cy="57634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 smtClean="0">
                <a:solidFill>
                  <a:srgbClr val="FFFBB2"/>
                </a:solidFill>
              </a:rPr>
              <a:t>Charity</a:t>
            </a:r>
          </a:p>
          <a:p>
            <a:pPr marL="0" indent="0" algn="ctr">
              <a:buNone/>
            </a:pPr>
            <a:r>
              <a:rPr lang="en-US" sz="2600" b="1" dirty="0" smtClean="0">
                <a:solidFill>
                  <a:srgbClr val="EBFEFF"/>
                </a:solidFill>
              </a:rPr>
              <a:t>In this case go into more detail about other losses:</a:t>
            </a:r>
          </a:p>
          <a:p>
            <a:pPr marL="0" indent="0" algn="ctr">
              <a:buNone/>
            </a:pPr>
            <a:r>
              <a:rPr lang="en-US" sz="2000" b="1" dirty="0" smtClean="0">
                <a:solidFill>
                  <a:srgbClr val="EBFEFF"/>
                </a:solidFill>
              </a:rPr>
              <a:t>Many of you have suddenly lost your college community</a:t>
            </a:r>
          </a:p>
          <a:p>
            <a:pPr marL="0" indent="0" algn="ctr">
              <a:buNone/>
            </a:pPr>
            <a:r>
              <a:rPr lang="en-US" sz="2000" b="1" dirty="0" smtClean="0">
                <a:solidFill>
                  <a:srgbClr val="EBFEFF"/>
                </a:solidFill>
              </a:rPr>
              <a:t>Some of you may have lost your senior year</a:t>
            </a:r>
          </a:p>
          <a:p>
            <a:pPr marL="0" indent="0" algn="ctr">
              <a:buNone/>
            </a:pPr>
            <a:r>
              <a:rPr lang="en-US" sz="2000" b="1" dirty="0" smtClean="0">
                <a:solidFill>
                  <a:srgbClr val="EBFEFF"/>
                </a:solidFill>
              </a:rPr>
              <a:t>You may have lost graduation and the </a:t>
            </a:r>
            <a:r>
              <a:rPr lang="en-US" sz="20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PRIDE</a:t>
            </a:r>
            <a:r>
              <a:rPr lang="en-US" sz="2000" b="1" dirty="0" smtClean="0">
                <a:solidFill>
                  <a:srgbClr val="EBFEFF"/>
                </a:solidFill>
              </a:rPr>
              <a:t> of walking across that stage!</a:t>
            </a:r>
          </a:p>
          <a:p>
            <a:pPr marL="0" indent="0" algn="ctr">
              <a:buNone/>
            </a:pPr>
            <a:r>
              <a:rPr lang="en-US" sz="2000" b="1" dirty="0" smtClean="0">
                <a:solidFill>
                  <a:srgbClr val="EBFEFF"/>
                </a:solidFill>
              </a:rPr>
              <a:t>Some of you may have lost a friend, a relative or had a close one have a close call with dying from </a:t>
            </a:r>
            <a:r>
              <a:rPr lang="en-US" sz="2000" b="1" dirty="0" err="1" smtClean="0">
                <a:solidFill>
                  <a:srgbClr val="EBFEFF"/>
                </a:solidFill>
              </a:rPr>
              <a:t>Covid</a:t>
            </a:r>
            <a:endParaRPr lang="en-US" sz="2000" b="1" dirty="0" smtClean="0">
              <a:solidFill>
                <a:srgbClr val="EBFEFF"/>
              </a:solidFill>
            </a:endParaRPr>
          </a:p>
          <a:p>
            <a:pPr marL="0" indent="0" algn="ctr">
              <a:buNone/>
            </a:pPr>
            <a:r>
              <a:rPr lang="en-US" sz="2000" b="1" dirty="0" smtClean="0">
                <a:solidFill>
                  <a:srgbClr val="EBFEFF"/>
                </a:solidFill>
              </a:rPr>
              <a:t>Some of you may have parents who’ve lost a job or a business</a:t>
            </a:r>
          </a:p>
          <a:p>
            <a:pPr marL="0" indent="0" algn="ctr">
              <a:buNone/>
            </a:pPr>
            <a:r>
              <a:rPr lang="en-US" sz="2000" b="1" dirty="0" smtClean="0">
                <a:solidFill>
                  <a:srgbClr val="EBFEFF"/>
                </a:solidFill>
              </a:rPr>
              <a:t>Maybe you’ve lost an internship—and now </a:t>
            </a:r>
            <a:r>
              <a:rPr lang="en-US" sz="20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CAMP</a:t>
            </a:r>
          </a:p>
          <a:p>
            <a:pPr algn="ctr">
              <a:buClr>
                <a:srgbClr val="FFFBB2"/>
              </a:buClr>
              <a:buFont typeface="Wingdings" charset="2"/>
              <a:buChar char="Ø"/>
            </a:pPr>
            <a:endParaRPr lang="en-US" sz="2400" b="1" dirty="0" smtClean="0">
              <a:solidFill>
                <a:srgbClr val="EBFEFF"/>
              </a:solidFill>
            </a:endParaRPr>
          </a:p>
          <a:p>
            <a:pPr algn="ctr">
              <a:buClr>
                <a:srgbClr val="FFFBB2"/>
              </a:buClr>
              <a:buFont typeface="Wingdings" charset="2"/>
              <a:buChar char="Ø"/>
            </a:pPr>
            <a:endParaRPr lang="en-US" sz="2400" b="1" dirty="0">
              <a:solidFill>
                <a:srgbClr val="EB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2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>
                <a:solidFill>
                  <a:srgbClr val="FFFBB2"/>
                </a:solidFill>
              </a:rPr>
              <a:t>Addressing Staff</a:t>
            </a:r>
            <a:endParaRPr lang="en-US" sz="4800" dirty="0">
              <a:solidFill>
                <a:srgbClr val="FFFBB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2080047"/>
            <a:ext cx="10571998" cy="57634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 smtClean="0">
                <a:solidFill>
                  <a:srgbClr val="FFFBB2"/>
                </a:solidFill>
              </a:rPr>
              <a:t>Brevity</a:t>
            </a:r>
          </a:p>
          <a:p>
            <a:pPr marL="0" indent="0" algn="ctr">
              <a:buNone/>
            </a:pPr>
            <a:r>
              <a:rPr lang="en-US" sz="2600" b="1" dirty="0" smtClean="0">
                <a:solidFill>
                  <a:srgbClr val="EBFEFF"/>
                </a:solidFill>
              </a:rPr>
              <a:t>Keep it on point.</a:t>
            </a:r>
          </a:p>
          <a:p>
            <a:pPr marL="0" indent="0" algn="ctr">
              <a:buNone/>
            </a:pPr>
            <a:r>
              <a:rPr lang="en-US" sz="3200" b="1" dirty="0" smtClean="0">
                <a:solidFill>
                  <a:srgbClr val="FFFBB2"/>
                </a:solidFill>
              </a:rPr>
              <a:t>Levity</a:t>
            </a:r>
          </a:p>
          <a:p>
            <a:pPr algn="ctr">
              <a:buClr>
                <a:srgbClr val="FFFBB2"/>
              </a:buClr>
              <a:buFont typeface="Wingdings" charset="2"/>
              <a:buChar char="Ø"/>
            </a:pPr>
            <a:r>
              <a:rPr lang="en-US" sz="2400" b="1" dirty="0" smtClean="0">
                <a:solidFill>
                  <a:srgbClr val="EBFEFF"/>
                </a:solidFill>
              </a:rPr>
              <a:t>This is about hope and the future</a:t>
            </a:r>
          </a:p>
          <a:p>
            <a:pPr algn="ctr">
              <a:buClr>
                <a:srgbClr val="FFFBB2"/>
              </a:buClr>
              <a:buFont typeface="Wingdings" charset="2"/>
              <a:buChar char="Ø"/>
            </a:pPr>
            <a:r>
              <a:rPr lang="en-US" sz="2400" b="1" dirty="0" smtClean="0">
                <a:solidFill>
                  <a:srgbClr val="EBFEFF"/>
                </a:solidFill>
              </a:rPr>
              <a:t>Maybe not now, but later</a:t>
            </a:r>
          </a:p>
          <a:p>
            <a:pPr algn="ctr">
              <a:buClr>
                <a:srgbClr val="FFFBB2"/>
              </a:buClr>
              <a:buFont typeface="Wingdings" charset="2"/>
              <a:buChar char="Ø"/>
            </a:pPr>
            <a:r>
              <a:rPr lang="en-US" sz="2400" b="1" dirty="0" smtClean="0">
                <a:solidFill>
                  <a:srgbClr val="EBFEFF"/>
                </a:solidFill>
              </a:rPr>
              <a:t>When we can have a staff reunion or gathering, we will</a:t>
            </a:r>
          </a:p>
          <a:p>
            <a:pPr algn="ctr">
              <a:buClr>
                <a:srgbClr val="FFFBB2"/>
              </a:buClr>
              <a:buFont typeface="Wingdings" charset="2"/>
              <a:buChar char="Ø"/>
            </a:pPr>
            <a:r>
              <a:rPr lang="en-US" sz="2400" b="1" dirty="0" smtClean="0">
                <a:solidFill>
                  <a:srgbClr val="EBFEFF"/>
                </a:solidFill>
              </a:rPr>
              <a:t>Any plans </a:t>
            </a:r>
            <a:r>
              <a:rPr lang="en-US" sz="2400" b="1" smtClean="0">
                <a:solidFill>
                  <a:srgbClr val="EBFEFF"/>
                </a:solidFill>
              </a:rPr>
              <a:t>for “virtual camp”</a:t>
            </a:r>
            <a:endParaRPr lang="en-US" sz="2400" b="1" dirty="0" smtClean="0">
              <a:solidFill>
                <a:srgbClr val="EBFEFF"/>
              </a:solidFill>
            </a:endParaRPr>
          </a:p>
          <a:p>
            <a:pPr algn="ctr">
              <a:buClr>
                <a:srgbClr val="FFFBB2"/>
              </a:buClr>
              <a:buFont typeface="Wingdings" charset="2"/>
              <a:buChar char="Ø"/>
            </a:pPr>
            <a:endParaRPr lang="en-US" sz="2400" b="1" dirty="0">
              <a:solidFill>
                <a:srgbClr val="EB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66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>
                <a:solidFill>
                  <a:srgbClr val="FFFBB2"/>
                </a:solidFill>
              </a:rPr>
              <a:t>Tips for Parents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Many parents will welcome some help with how to help their children with the sadness and disappointment</a:t>
            </a:r>
          </a:p>
          <a:p>
            <a:pPr marL="0" indent="0" algn="ctr">
              <a:buNone/>
            </a:pPr>
            <a:r>
              <a:rPr lang="en-US" sz="2800" b="1" dirty="0" smtClean="0">
                <a:solidFill>
                  <a:srgbClr val="EBFEFF"/>
                </a:solidFill>
              </a:rPr>
              <a:t>Parents often want to soothe their children and “make it all better”</a:t>
            </a:r>
          </a:p>
          <a:p>
            <a:pPr marL="0" indent="0" algn="ctr">
              <a:buNone/>
            </a:pPr>
            <a:r>
              <a:rPr lang="en-US" sz="2800" b="1" dirty="0" smtClean="0">
                <a:solidFill>
                  <a:srgbClr val="FFFBB2"/>
                </a:solidFill>
              </a:rPr>
              <a:t>Help parents see that the greatest way to help children is to help them put their feelings into words</a:t>
            </a:r>
            <a:endParaRPr lang="en-US" sz="2800" b="1" dirty="0">
              <a:solidFill>
                <a:srgbClr val="FFFB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23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>
                <a:solidFill>
                  <a:srgbClr val="FFFBB2"/>
                </a:solidFill>
              </a:rPr>
              <a:t>Tips for Parents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We call that “name it to tame it”</a:t>
            </a:r>
          </a:p>
          <a:p>
            <a:pPr marL="0" indent="0" algn="ctr">
              <a:buNone/>
            </a:pPr>
            <a:r>
              <a:rPr lang="en-US" sz="2800" b="1" dirty="0" smtClean="0">
                <a:solidFill>
                  <a:srgbClr val="EBFEFF"/>
                </a:solidFill>
              </a:rPr>
              <a:t>It is the “charity” part of smart communication</a:t>
            </a:r>
          </a:p>
          <a:p>
            <a:pPr marL="0" indent="0" algn="ctr">
              <a:buNone/>
            </a:pPr>
            <a:r>
              <a:rPr lang="en-US" sz="2800" b="1" dirty="0" smtClean="0">
                <a:solidFill>
                  <a:srgbClr val="FFFBB2"/>
                </a:solidFill>
              </a:rPr>
              <a:t>Encouraging children to express their feelings </a:t>
            </a:r>
            <a:r>
              <a:rPr lang="en-US" sz="2800" b="1" dirty="0" smtClean="0">
                <a:solidFill>
                  <a:srgbClr val="F6E7A2"/>
                </a:solidFill>
              </a:rPr>
              <a:t>does not preclude parents from also helping them with the lesson or the point we want to make</a:t>
            </a:r>
          </a:p>
          <a:p>
            <a:pPr marL="0" indent="0" algn="ctr">
              <a:buNone/>
            </a:pPr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Parents often split along acknowledging feelings in their children or teaching them a lesson or giving the a solution</a:t>
            </a:r>
          </a:p>
          <a:p>
            <a:pPr marL="0" indent="0" algn="ctr">
              <a:buNone/>
            </a:pPr>
            <a:r>
              <a:rPr lang="en-US" sz="2800" b="1" dirty="0" smtClean="0">
                <a:solidFill>
                  <a:srgbClr val="EBFEFF"/>
                </a:solidFill>
              </a:rPr>
              <a:t>Neither approach works! It takes </a:t>
            </a:r>
            <a:r>
              <a:rPr lang="en-US" sz="2800" b="1" dirty="0" smtClean="0">
                <a:solidFill>
                  <a:srgbClr val="CCD7FF"/>
                </a:solidFill>
              </a:rPr>
              <a:t>both!</a:t>
            </a:r>
            <a:endParaRPr lang="en-US" sz="2800" b="1" dirty="0" smtClean="0">
              <a:solidFill>
                <a:srgbClr val="EBFEFF"/>
              </a:solidFill>
            </a:endParaRPr>
          </a:p>
          <a:p>
            <a:pPr marL="0" indent="0" algn="ctr">
              <a:buNone/>
            </a:pPr>
            <a:endParaRPr lang="en-US" sz="2800" b="1" dirty="0">
              <a:solidFill>
                <a:srgbClr val="FFFB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12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>
                <a:solidFill>
                  <a:srgbClr val="FFFBB2"/>
                </a:solidFill>
              </a:rPr>
              <a:t>Tips for Parents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We call that being “tough </a:t>
            </a:r>
            <a:r>
              <a:rPr lang="en-US" sz="38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and</a:t>
            </a:r>
            <a:r>
              <a:rPr lang="en-US" sz="3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tender!”</a:t>
            </a:r>
          </a:p>
          <a:p>
            <a:pPr marL="0" indent="0" algn="ctr">
              <a:buNone/>
            </a:pPr>
            <a:endParaRPr lang="en-US" sz="2800" b="1" dirty="0">
              <a:solidFill>
                <a:srgbClr val="FFFB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65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>
                <a:solidFill>
                  <a:srgbClr val="FFFBB2"/>
                </a:solidFill>
              </a:rPr>
              <a:t>Tips for Parents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Some other points for parent:</a:t>
            </a:r>
          </a:p>
          <a:p>
            <a:pPr marL="0" indent="0" algn="ctr">
              <a:buNone/>
            </a:pPr>
            <a:r>
              <a:rPr lang="en-US" sz="3800" b="1" dirty="0" smtClean="0">
                <a:solidFill>
                  <a:srgbClr val="EBFEFF"/>
                </a:solidFill>
              </a:rPr>
              <a:t>Nothing about this is normal.</a:t>
            </a:r>
          </a:p>
          <a:p>
            <a:pPr marL="0" indent="0" algn="ctr">
              <a:buNone/>
            </a:pPr>
            <a:r>
              <a:rPr lang="en-US" sz="3800" b="1" dirty="0" smtClean="0">
                <a:solidFill>
                  <a:srgbClr val="FFFBB2"/>
                </a:solidFill>
              </a:rPr>
              <a:t>The only thing that is normal is the way it makes us feel—</a:t>
            </a:r>
          </a:p>
          <a:p>
            <a:pPr marL="0" indent="0" algn="ctr">
              <a:buNone/>
            </a:pPr>
            <a:r>
              <a:rPr lang="en-US" sz="3800" b="1" dirty="0">
                <a:solidFill>
                  <a:srgbClr val="EBFEFF"/>
                </a:solidFill>
              </a:rPr>
              <a:t>s</a:t>
            </a:r>
            <a:r>
              <a:rPr lang="en-US" sz="3800" b="1" dirty="0" smtClean="0">
                <a:solidFill>
                  <a:srgbClr val="EBFEFF"/>
                </a:solidFill>
              </a:rPr>
              <a:t>ad, angry, disappointed, bored, frustrated</a:t>
            </a:r>
          </a:p>
          <a:p>
            <a:pPr marL="0" indent="0" algn="ctr">
              <a:buNone/>
            </a:pPr>
            <a:endParaRPr lang="en-US" sz="2800" b="1" dirty="0">
              <a:solidFill>
                <a:srgbClr val="FFFB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80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>
                <a:solidFill>
                  <a:srgbClr val="FFFBB2"/>
                </a:solidFill>
              </a:rPr>
              <a:t>Tips for Parents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424" y="3221489"/>
            <a:ext cx="10554574" cy="363651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Some other points for parent:</a:t>
            </a:r>
          </a:p>
          <a:p>
            <a:pPr marL="0" indent="0" algn="ctr">
              <a:buNone/>
            </a:pPr>
            <a:r>
              <a:rPr lang="en-US" sz="3800" b="1" dirty="0" smtClean="0">
                <a:solidFill>
                  <a:srgbClr val="EBFEFF"/>
                </a:solidFill>
              </a:rPr>
              <a:t>This will end. It is not forever.</a:t>
            </a:r>
          </a:p>
          <a:p>
            <a:pPr marL="0" indent="0" algn="ctr">
              <a:buNone/>
            </a:pPr>
            <a:r>
              <a:rPr lang="en-US" sz="3800" b="1" dirty="0" smtClean="0">
                <a:solidFill>
                  <a:srgbClr val="FFFBB2"/>
                </a:solidFill>
              </a:rPr>
              <a:t>What’s hard is not knowing exactly when.</a:t>
            </a:r>
          </a:p>
          <a:p>
            <a:pPr marL="0" indent="0" algn="ctr">
              <a:buNone/>
            </a:pPr>
            <a:r>
              <a:rPr lang="en-US" sz="3800" b="1" dirty="0" smtClean="0">
                <a:solidFill>
                  <a:srgbClr val="CCD7FF"/>
                </a:solidFill>
              </a:rPr>
              <a:t>It wouldn’t even be surprising if you were angry with us adults because we haven’t fixed it!</a:t>
            </a:r>
          </a:p>
          <a:p>
            <a:pPr marL="0" indent="0" algn="ctr">
              <a:buNone/>
            </a:pPr>
            <a:r>
              <a:rPr lang="en-US" sz="3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Not now but later!</a:t>
            </a:r>
          </a:p>
          <a:p>
            <a:pPr marL="0" indent="0" algn="ctr">
              <a:buNone/>
            </a:pPr>
            <a:endParaRPr lang="en-US" sz="3800" b="1" dirty="0" smtClean="0">
              <a:solidFill>
                <a:srgbClr val="CCD7FF"/>
              </a:solidFill>
            </a:endParaRPr>
          </a:p>
          <a:p>
            <a:pPr marL="0" indent="0" algn="ctr">
              <a:buNone/>
            </a:pPr>
            <a:endParaRPr lang="en-US" sz="2800" b="1" dirty="0">
              <a:solidFill>
                <a:srgbClr val="FFFB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24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 smtClean="0">
                <a:solidFill>
                  <a:srgbClr val="FFFBB2"/>
                </a:solidFill>
              </a:rPr>
              <a:t>Next Webinar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424" y="3221489"/>
            <a:ext cx="10554574" cy="36365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If you decide to run, what are you likely to see in the mental-emotional-behavioral world of campers and staff</a:t>
            </a:r>
          </a:p>
          <a:p>
            <a:pPr marL="0" indent="0" algn="ctr">
              <a:buNone/>
            </a:pPr>
            <a:endParaRPr lang="en-US" sz="3800" b="1" dirty="0" smtClean="0">
              <a:solidFill>
                <a:srgbClr val="CCD7FF"/>
              </a:solidFill>
            </a:endParaRPr>
          </a:p>
          <a:p>
            <a:pPr marL="0" indent="0" algn="ctr">
              <a:buNone/>
            </a:pPr>
            <a:endParaRPr lang="en-US" sz="2800" b="1" dirty="0">
              <a:solidFill>
                <a:srgbClr val="FFFB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84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FBB2"/>
                </a:solidFill>
              </a:rPr>
              <a:t>A Few Brief Words Before We Get Started</a:t>
            </a:r>
            <a:endParaRPr lang="en-US" dirty="0">
              <a:solidFill>
                <a:srgbClr val="FFFBB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2121882"/>
            <a:ext cx="11178800" cy="45633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3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</a:t>
            </a:r>
            <a:r>
              <a:rPr lang="en-US" sz="33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few truths:</a:t>
            </a:r>
          </a:p>
          <a:p>
            <a:pPr marL="514350" indent="-514350">
              <a:buClr>
                <a:srgbClr val="FFFBB2"/>
              </a:buClr>
              <a:buFont typeface="+mj-lt"/>
              <a:buAutoNum type="arabicParenR"/>
            </a:pPr>
            <a:r>
              <a:rPr lang="en-US" sz="2600" b="1" dirty="0" smtClean="0">
                <a:solidFill>
                  <a:srgbClr val="EBFEFF"/>
                </a:solidFill>
              </a:rPr>
              <a:t>There is a </a:t>
            </a:r>
            <a:r>
              <a:rPr lang="en-US" sz="2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burden of responsibility</a:t>
            </a:r>
            <a:r>
              <a:rPr lang="en-US" sz="2600" b="1" dirty="0" smtClean="0">
                <a:solidFill>
                  <a:srgbClr val="EBFEFF"/>
                </a:solidFill>
              </a:rPr>
              <a:t> for the safety of staff and campers that </a:t>
            </a:r>
            <a:r>
              <a:rPr lang="en-US" sz="2600" b="1" dirty="0" smtClean="0">
                <a:solidFill>
                  <a:srgbClr val="FFFBB2"/>
                </a:solidFill>
              </a:rPr>
              <a:t>will be made at some level</a:t>
            </a:r>
          </a:p>
          <a:p>
            <a:pPr marL="514350" indent="-514350">
              <a:buClr>
                <a:srgbClr val="FFFBB2"/>
              </a:buClr>
              <a:buFont typeface="+mj-lt"/>
              <a:buAutoNum type="arabicParenR"/>
            </a:pPr>
            <a:r>
              <a:rPr lang="en-US" sz="2600" b="1" dirty="0" smtClean="0">
                <a:solidFill>
                  <a:srgbClr val="EBFEFF"/>
                </a:solidFill>
              </a:rPr>
              <a:t>Some camp operators have said privately that they hope their </a:t>
            </a:r>
            <a:r>
              <a:rPr lang="en-US" sz="2600" b="1" dirty="0" smtClean="0">
                <a:solidFill>
                  <a:srgbClr val="FFFBB2"/>
                </a:solidFill>
              </a:rPr>
              <a:t>State</a:t>
            </a:r>
            <a:r>
              <a:rPr lang="en-US" sz="2600" b="1" dirty="0" smtClean="0">
                <a:solidFill>
                  <a:srgbClr val="EBFEFF"/>
                </a:solidFill>
              </a:rPr>
              <a:t> will make the decision so they don’t have to!</a:t>
            </a:r>
          </a:p>
          <a:p>
            <a:pPr marL="514350" indent="-514350">
              <a:buClr>
                <a:srgbClr val="FFFBB2"/>
              </a:buClr>
              <a:buFont typeface="+mj-lt"/>
              <a:buAutoNum type="arabicParenR"/>
            </a:pPr>
            <a:r>
              <a:rPr lang="en-US" sz="2600" b="1" dirty="0" smtClean="0">
                <a:solidFill>
                  <a:srgbClr val="EBFEFF"/>
                </a:solidFill>
              </a:rPr>
              <a:t>If States give the </a:t>
            </a:r>
            <a:r>
              <a:rPr lang="en-US" sz="2600" b="1" dirty="0" smtClean="0">
                <a:solidFill>
                  <a:schemeClr val="accent2">
                    <a:lumMod val="75000"/>
                  </a:schemeClr>
                </a:solidFill>
              </a:rPr>
              <a:t>green</a:t>
            </a:r>
            <a:r>
              <a:rPr lang="en-US" sz="2600" b="1" dirty="0" smtClean="0">
                <a:solidFill>
                  <a:srgbClr val="EBFEFF"/>
                </a:solidFill>
              </a:rPr>
              <a:t> </a:t>
            </a:r>
            <a:r>
              <a:rPr lang="en-US" sz="2600" b="1" dirty="0" smtClean="0">
                <a:solidFill>
                  <a:schemeClr val="accent2">
                    <a:lumMod val="75000"/>
                  </a:schemeClr>
                </a:solidFill>
              </a:rPr>
              <a:t>light, </a:t>
            </a:r>
            <a:r>
              <a:rPr lang="en-US" sz="2600" b="1" dirty="0" smtClean="0">
                <a:solidFill>
                  <a:srgbClr val="EBFEFF"/>
                </a:solidFill>
              </a:rPr>
              <a:t>that burden gets passed to camps</a:t>
            </a:r>
          </a:p>
          <a:p>
            <a:pPr marL="514350" indent="-514350">
              <a:buClr>
                <a:srgbClr val="FFFBB2"/>
              </a:buClr>
              <a:buFont typeface="+mj-lt"/>
              <a:buAutoNum type="arabicParenR"/>
            </a:pPr>
            <a:r>
              <a:rPr lang="en-US" sz="2600" b="1" dirty="0" smtClean="0">
                <a:solidFill>
                  <a:srgbClr val="EBFEFF"/>
                </a:solidFill>
              </a:rPr>
              <a:t>Even if a camp opens, each parent carries the burden of the decision for their own children </a:t>
            </a:r>
            <a:r>
              <a:rPr lang="en-US" sz="2000" b="1" dirty="0" smtClean="0">
                <a:solidFill>
                  <a:srgbClr val="EBFEFF"/>
                </a:solidFill>
              </a:rPr>
              <a:t>(as each staff member must do for </a:t>
            </a:r>
            <a:r>
              <a:rPr lang="en-US" sz="2000" b="1" dirty="0" err="1" smtClean="0">
                <a:solidFill>
                  <a:srgbClr val="EBFEFF"/>
                </a:solidFill>
              </a:rPr>
              <a:t>themself</a:t>
            </a:r>
            <a:r>
              <a:rPr lang="en-US" sz="2000" b="1" dirty="0" smtClean="0">
                <a:solidFill>
                  <a:srgbClr val="EBFEFF"/>
                </a:solidFill>
              </a:rPr>
              <a:t>!)</a:t>
            </a:r>
          </a:p>
          <a:p>
            <a:pPr marL="514350" indent="-514350" algn="ctr">
              <a:buAutoNum type="arabicParenR"/>
            </a:pPr>
            <a:endParaRPr lang="en-US" sz="2800" b="1" dirty="0" smtClean="0">
              <a:solidFill>
                <a:srgbClr val="FFFB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15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 smtClean="0">
                <a:solidFill>
                  <a:srgbClr val="FFFBB2"/>
                </a:solidFill>
              </a:rPr>
              <a:t>Overview of My Remarks</a:t>
            </a:r>
            <a:endParaRPr lang="en-US" sz="3800" dirty="0">
              <a:solidFill>
                <a:srgbClr val="FFFBB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FF00"/>
              </a:buClr>
              <a:buFont typeface="Wingdings" charset="2"/>
              <a:buChar char="ü"/>
            </a:pPr>
            <a:r>
              <a:rPr lang="en-US" sz="2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 Basic Guideline for Deeper, More Effective Communication</a:t>
            </a:r>
          </a:p>
          <a:p>
            <a:pPr>
              <a:buClr>
                <a:srgbClr val="FFFF00"/>
              </a:buClr>
              <a:buFont typeface="Wingdings" charset="2"/>
              <a:buChar char="ü"/>
            </a:pPr>
            <a:r>
              <a:rPr lang="en-US" sz="2600" b="1" dirty="0" smtClean="0">
                <a:solidFill>
                  <a:srgbClr val="FFFBB2"/>
                </a:solidFill>
              </a:rPr>
              <a:t>Some thoughts about what you might say to campers and families if you decide not to operate this summer</a:t>
            </a:r>
            <a:endParaRPr lang="en-US" sz="2600" b="1" dirty="0">
              <a:solidFill>
                <a:srgbClr val="FFFBB2"/>
              </a:solidFill>
            </a:endParaRPr>
          </a:p>
          <a:p>
            <a:pPr>
              <a:buClr>
                <a:srgbClr val="FFFF00"/>
              </a:buClr>
              <a:buFont typeface="Wingdings" charset="2"/>
              <a:buChar char="ü"/>
            </a:pPr>
            <a:r>
              <a:rPr lang="en-US" sz="2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Some thoughts about what to say to your staff should you decide not to operate this summer</a:t>
            </a:r>
            <a:endParaRPr lang="en-US" sz="2600" b="1" dirty="0">
              <a:solidFill>
                <a:srgbClr val="FFFBB2"/>
              </a:solidFill>
            </a:endParaRPr>
          </a:p>
          <a:p>
            <a:pPr>
              <a:buClr>
                <a:srgbClr val="FFFF00"/>
              </a:buClr>
              <a:buFont typeface="Wingdings" charset="2"/>
              <a:buChar char="ü"/>
            </a:pPr>
            <a:r>
              <a:rPr lang="en-US" sz="2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Some tips to help </a:t>
            </a:r>
            <a:r>
              <a:rPr lang="en-US" sz="26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p</a:t>
            </a:r>
            <a:r>
              <a:rPr lang="en-US" sz="2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arents </a:t>
            </a:r>
            <a:r>
              <a:rPr lang="en-US" sz="26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h</a:t>
            </a:r>
            <a:r>
              <a:rPr lang="en-US" sz="2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elp </a:t>
            </a:r>
            <a:r>
              <a:rPr lang="en-US" sz="26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t</a:t>
            </a:r>
            <a:r>
              <a:rPr lang="en-US" sz="2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heir </a:t>
            </a:r>
            <a:r>
              <a:rPr lang="en-US" sz="26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c</a:t>
            </a:r>
            <a:r>
              <a:rPr lang="en-US" sz="2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hildren with the Loss and disappointment of possibly losing their camp experience</a:t>
            </a:r>
            <a:endParaRPr lang="en-US" sz="26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14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FBB2"/>
                </a:solidFill>
              </a:rPr>
              <a:t>Thank You for the Opportunity</a:t>
            </a:r>
            <a:endParaRPr lang="en-US" dirty="0">
              <a:solidFill>
                <a:srgbClr val="FFFBB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2935" y="4377447"/>
            <a:ext cx="3602073" cy="2236771"/>
          </a:xfrm>
          <a:prstGeom prst="rect">
            <a:avLst/>
          </a:prstGeom>
        </p:spPr>
      </p:pic>
      <p:pic>
        <p:nvPicPr>
          <p:cNvPr id="5" name="Picture 4" descr="MBond_101013_2148-spA-ws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8494624" y="3654839"/>
            <a:ext cx="2147436" cy="300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68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BB2"/>
                </a:solidFill>
              </a:rPr>
              <a:t>Thank You for the Opportunity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It is not the opportunity I would have preferred</a:t>
            </a:r>
          </a:p>
          <a:p>
            <a:pPr marL="0" indent="0" algn="ctr">
              <a:buNone/>
            </a:pPr>
            <a:endParaRPr lang="en-US" sz="36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36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36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81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BB2"/>
                </a:solidFill>
              </a:rPr>
              <a:t>Thank You for the Opportunity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T</a:t>
            </a:r>
            <a:r>
              <a:rPr lang="en-US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he opportunity I would have preferred</a:t>
            </a:r>
            <a:r>
              <a:rPr lang="mr-IN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…</a:t>
            </a:r>
            <a:endParaRPr lang="en-US" sz="36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36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36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36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01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6635</TotalTime>
  <Words>1768</Words>
  <Application>Microsoft Macintosh PowerPoint</Application>
  <PresentationFormat>Widescreen</PresentationFormat>
  <Paragraphs>239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Century Gothic</vt:lpstr>
      <vt:lpstr>Mangal</vt:lpstr>
      <vt:lpstr>Wingdings</vt:lpstr>
      <vt:lpstr>Wingdings 2</vt:lpstr>
      <vt:lpstr>Quotable</vt:lpstr>
      <vt:lpstr>Dealing with Loss and Disappointment: If You Suspend Your 2020 Season</vt:lpstr>
      <vt:lpstr>A Few Brief Words Before We Get Started</vt:lpstr>
      <vt:lpstr>A Few Brief Words Before We Get Started</vt:lpstr>
      <vt:lpstr>A Few Brief Words Before We Get Started</vt:lpstr>
      <vt:lpstr>A Few Brief Words Before We Get Started</vt:lpstr>
      <vt:lpstr>Overview of My Remarks</vt:lpstr>
      <vt:lpstr>Thank You for the Opportunity</vt:lpstr>
      <vt:lpstr>Thank You for the Opportunity</vt:lpstr>
      <vt:lpstr>Thank You for the Opportunity</vt:lpstr>
      <vt:lpstr>Thank You for the Opportunity</vt:lpstr>
      <vt:lpstr>The “Absence of Presence”</vt:lpstr>
      <vt:lpstr>The Opportunity We Have</vt:lpstr>
      <vt:lpstr>To Communicate More Deeply &amp; Effectively</vt:lpstr>
      <vt:lpstr>To Communicate More Deeply &amp; Effectively</vt:lpstr>
      <vt:lpstr>A Brief Story</vt:lpstr>
      <vt:lpstr>A Brief Story</vt:lpstr>
      <vt:lpstr>A Brief Story</vt:lpstr>
      <vt:lpstr>A Brief Story</vt:lpstr>
      <vt:lpstr>A Brief Story</vt:lpstr>
      <vt:lpstr>A Brief Story</vt:lpstr>
      <vt:lpstr>A Brief Story</vt:lpstr>
      <vt:lpstr>A Brief Story</vt:lpstr>
      <vt:lpstr>A Brief Story</vt:lpstr>
      <vt:lpstr>A Brief Story</vt:lpstr>
      <vt:lpstr>To Communicate More Deeply &amp; Effectively</vt:lpstr>
      <vt:lpstr>The Same Opportunity Campers Want!</vt:lpstr>
      <vt:lpstr>The Same Opportunity Campers Want!</vt:lpstr>
      <vt:lpstr>The Same Opportunity Campers Want!</vt:lpstr>
      <vt:lpstr>The Same Opportunity Campers Want!</vt:lpstr>
      <vt:lpstr>The Same Opportunity Campers Want!</vt:lpstr>
      <vt:lpstr>“Charity” is Usually First</vt:lpstr>
      <vt:lpstr>In This Case…Clarity First!</vt:lpstr>
      <vt:lpstr>A Simple Declarative Sentence</vt:lpstr>
      <vt:lpstr>“Charity” After Clarity</vt:lpstr>
      <vt:lpstr>Keep it Brief!</vt:lpstr>
      <vt:lpstr>Keep it Brief!</vt:lpstr>
      <vt:lpstr>Levity, in this Case, Hope</vt:lpstr>
      <vt:lpstr>Levity, in this Case, Hope</vt:lpstr>
      <vt:lpstr>A Video</vt:lpstr>
      <vt:lpstr>Addressing Staff</vt:lpstr>
      <vt:lpstr>Addressing Staff</vt:lpstr>
      <vt:lpstr>Addressing Staff</vt:lpstr>
      <vt:lpstr>Tips for Parents</vt:lpstr>
      <vt:lpstr>Tips for Parents</vt:lpstr>
      <vt:lpstr>Tips for Parents</vt:lpstr>
      <vt:lpstr>Tips for Parents</vt:lpstr>
      <vt:lpstr>Tips for Parents</vt:lpstr>
      <vt:lpstr>Next Webinar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Community in the Age of Fortnite and Screens</dc:title>
  <dc:creator>Robert B Ditter</dc:creator>
  <cp:lastModifiedBy>Robert B Ditter</cp:lastModifiedBy>
  <cp:revision>411</cp:revision>
  <dcterms:created xsi:type="dcterms:W3CDTF">2019-03-30T12:09:21Z</dcterms:created>
  <dcterms:modified xsi:type="dcterms:W3CDTF">2020-05-06T16:44:41Z</dcterms:modified>
</cp:coreProperties>
</file>